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Lst>
  <p:sldSz cy="5143500" cx="9144000"/>
  <p:notesSz cx="6858000" cy="9144000"/>
  <p:embeddedFontLst>
    <p:embeddedFont>
      <p:font typeface="DM Sans Medium"/>
      <p:regular r:id="rId124"/>
      <p:bold r:id="rId125"/>
      <p:italic r:id="rId126"/>
      <p:boldItalic r:id="rId127"/>
    </p:embeddedFont>
    <p:embeddedFont>
      <p:font typeface="Lato"/>
      <p:regular r:id="rId128"/>
      <p:bold r:id="rId129"/>
      <p:italic r:id="rId130"/>
      <p:boldItalic r:id="rId131"/>
    </p:embeddedFont>
    <p:embeddedFont>
      <p:font typeface="Didact Gothic"/>
      <p:regular r:id="rId132"/>
    </p:embeddedFont>
    <p:embeddedFont>
      <p:font typeface="Helvetica Neue"/>
      <p:regular r:id="rId133"/>
      <p:bold r:id="rId134"/>
      <p:italic r:id="rId135"/>
      <p:boldItalic r:id="rId136"/>
    </p:embeddedFont>
    <p:embeddedFont>
      <p:font typeface="Helvetica Neue Light"/>
      <p:regular r:id="rId137"/>
      <p:bold r:id="rId138"/>
      <p:italic r:id="rId139"/>
      <p:boldItalic r:id="rId140"/>
    </p:embeddedFont>
    <p:embeddedFont>
      <p:font typeface="DM Sans"/>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F26C6A-5234-4FDA-B3EC-5ED6AFAC2761}">
  <a:tblStyle styleId="{EDF26C6A-5234-4FDA-B3EC-5ED6AFAC276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3A4CC55-5CA0-4666-9F8B-50FE4F3DF7F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Lato-bold.fntdata"/><Relationship Id="rId128" Type="http://schemas.openxmlformats.org/officeDocument/2006/relationships/font" Target="fonts/Lato-regular.fntdata"/><Relationship Id="rId127" Type="http://schemas.openxmlformats.org/officeDocument/2006/relationships/font" Target="fonts/DMSansMedium-boldItalic.fntdata"/><Relationship Id="rId126" Type="http://schemas.openxmlformats.org/officeDocument/2006/relationships/font" Target="fonts/DMSansMedium-italic.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DMSansMedium-bold.fntdata"/><Relationship Id="rId29" Type="http://schemas.openxmlformats.org/officeDocument/2006/relationships/slide" Target="slides/slide23.xml"/><Relationship Id="rId124" Type="http://schemas.openxmlformats.org/officeDocument/2006/relationships/font" Target="fonts/DMSansMedium-regular.fntdata"/><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DMSans-italic.fntdata"/><Relationship Id="rId142" Type="http://schemas.openxmlformats.org/officeDocument/2006/relationships/font" Target="fonts/DMSans-bold.fntdata"/><Relationship Id="rId141" Type="http://schemas.openxmlformats.org/officeDocument/2006/relationships/font" Target="fonts/DMSans-regular.fntdata"/><Relationship Id="rId140" Type="http://schemas.openxmlformats.org/officeDocument/2006/relationships/font" Target="fonts/HelveticaNeue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44" Type="http://schemas.openxmlformats.org/officeDocument/2006/relationships/font" Target="fonts/DMSans-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HelveticaNeueLight-italic.fntdata"/><Relationship Id="rId138" Type="http://schemas.openxmlformats.org/officeDocument/2006/relationships/font" Target="fonts/HelveticaNeueLight-bold.fntdata"/><Relationship Id="rId137" Type="http://schemas.openxmlformats.org/officeDocument/2006/relationships/font" Target="fonts/HelveticaNeueLight-regular.fntdata"/><Relationship Id="rId132" Type="http://schemas.openxmlformats.org/officeDocument/2006/relationships/font" Target="fonts/DidactGothic-regular.fntdata"/><Relationship Id="rId131" Type="http://schemas.openxmlformats.org/officeDocument/2006/relationships/font" Target="fonts/Lato-boldItalic.fntdata"/><Relationship Id="rId130" Type="http://schemas.openxmlformats.org/officeDocument/2006/relationships/font" Target="fonts/Lato-italic.fntdata"/><Relationship Id="rId136" Type="http://schemas.openxmlformats.org/officeDocument/2006/relationships/font" Target="fonts/HelveticaNeue-boldItalic.fntdata"/><Relationship Id="rId135" Type="http://schemas.openxmlformats.org/officeDocument/2006/relationships/font" Target="fonts/HelveticaNeue-italic.fntdata"/><Relationship Id="rId134" Type="http://schemas.openxmlformats.org/officeDocument/2006/relationships/font" Target="fonts/HelveticaNeue-bold.fntdata"/><Relationship Id="rId133" Type="http://schemas.openxmlformats.org/officeDocument/2006/relationships/font" Target="fonts/HelveticaNeue-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 name="Google Shape;4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809767afb5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1809767afb5_1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809767afb5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g1809767afb5_1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809767afb5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809767afb5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809767afb5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g1809767afb5_1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809767afb5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g1809767afb5_1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809767afb5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 name="Google Shape;1000;g1809767afb5_1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809767afb5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g1809767afb5_1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i="1" lang="es" sz="1200">
                <a:solidFill>
                  <a:srgbClr val="24292E"/>
                </a:solidFill>
                <a:highlight>
                  <a:schemeClr val="lt1"/>
                </a:highlight>
                <a:latin typeface="Didact Gothic"/>
                <a:ea typeface="Didact Gothic"/>
                <a:cs typeface="Didact Gothic"/>
                <a:sym typeface="Didact Gothic"/>
              </a:rPr>
              <a:t>baseline </a:t>
            </a:r>
            <a:r>
              <a:rPr b="1" lang="es" sz="1200">
                <a:solidFill>
                  <a:srgbClr val="24292E"/>
                </a:solidFill>
                <a:highlight>
                  <a:schemeClr val="lt1"/>
                </a:highlight>
                <a:latin typeface="Didact Gothic"/>
                <a:ea typeface="Didact Gothic"/>
                <a:cs typeface="Didact Gothic"/>
                <a:sym typeface="Didact Gothic"/>
              </a:rPr>
              <a:t>alinea los flex items sus propias lineas de base</a:t>
            </a:r>
            <a:r>
              <a:rPr lang="es" sz="1200">
                <a:solidFill>
                  <a:srgbClr val="24292E"/>
                </a:solidFill>
                <a:highlight>
                  <a:schemeClr val="lt1"/>
                </a:highlight>
                <a:latin typeface="Didact Gothic"/>
                <a:ea typeface="Didact Gothic"/>
                <a:cs typeface="Didact Gothic"/>
                <a:sym typeface="Didact Gothic"/>
              </a:rPr>
              <a:t>, esta se define en base de los texto de cada item.</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809767afb5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g1809767afb5_1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809767afb5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1809767afb5_1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24292E"/>
                </a:solidFill>
                <a:highlight>
                  <a:schemeClr val="lt1"/>
                </a:highlight>
                <a:latin typeface="Didact Gothic"/>
                <a:ea typeface="Didact Gothic"/>
                <a:cs typeface="Didact Gothic"/>
                <a:sym typeface="Didact Gothic"/>
              </a:rPr>
              <a:t>Esta sección describe las</a:t>
            </a:r>
            <a:r>
              <a:rPr b="1" lang="es" sz="1200">
                <a:solidFill>
                  <a:srgbClr val="24292E"/>
                </a:solidFill>
                <a:highlight>
                  <a:schemeClr val="lt1"/>
                </a:highlight>
                <a:latin typeface="Didact Gothic"/>
                <a:ea typeface="Didact Gothic"/>
                <a:cs typeface="Didact Gothic"/>
                <a:sym typeface="Didact Gothic"/>
              </a:rPr>
              <a:t> propiedades que se le pueden asignar a los items </a:t>
            </a:r>
            <a:r>
              <a:rPr lang="es" sz="1200">
                <a:solidFill>
                  <a:srgbClr val="24292E"/>
                </a:solidFill>
                <a:highlight>
                  <a:schemeClr val="lt1"/>
                </a:highlight>
                <a:latin typeface="Didact Gothic"/>
                <a:ea typeface="Didact Gothic"/>
                <a:cs typeface="Didact Gothic"/>
                <a:sym typeface="Didact Gothic"/>
              </a:rPr>
              <a:t>como tal. Algunas de ellas sobreescriben propiedades que se configuran en el container.</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809767afb5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1809767afb5_1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ee373512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3ee3735126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809767afb5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g1809767afb5_1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809767afb5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g1809767afb5_1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809767afb5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g1809767afb5_1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809767afb5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g1809767afb5_1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809767afb5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1809767afb5_1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809767afb5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g1809767afb5_1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809767afb5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1809767afb5_1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809767afb5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g1809767afb5_1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ee373512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3ee3735126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f246055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4f246055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4f246055f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4f246055f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4f246055f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4f246055f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4f246055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4f246055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4daad2d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154daad2d0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2000"/>
              <a:buFont typeface="Arial"/>
              <a:buNone/>
            </a:pPr>
            <a:r>
              <a:rPr lang="es" sz="1350">
                <a:latin typeface="DM Sans"/>
                <a:ea typeface="DM Sans"/>
                <a:cs typeface="DM Sans"/>
                <a:sym typeface="DM Sans"/>
              </a:rPr>
              <a:t>Crear</a:t>
            </a:r>
            <a:r>
              <a:rPr lang="es" sz="1350">
                <a:solidFill>
                  <a:schemeClr val="dk1"/>
                </a:solidFill>
                <a:highlight>
                  <a:schemeClr val="lt1"/>
                </a:highlight>
                <a:latin typeface="DM Sans"/>
                <a:ea typeface="DM Sans"/>
                <a:cs typeface="DM Sans"/>
                <a:sym typeface="DM Sans"/>
              </a:rPr>
              <a:t> un archivo HTML con un elemento párrafo dentro de él, con texto Lorem Ipsum. Además, crear un archivo CSS y agregarle estilo al párrafo con los siguientes valores:</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Color de texto: #0033ff </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Indexar una google font a elección.</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Espacio entre renglones: 15px </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Tamaño de texto: 12px </a:t>
            </a:r>
            <a:endParaRPr sz="1350">
              <a:solidFill>
                <a:schemeClr val="dk1"/>
              </a:solidFill>
              <a:latin typeface="DM Sans"/>
              <a:ea typeface="DM Sans"/>
              <a:cs typeface="DM Sans"/>
              <a:sym typeface="DM Sans"/>
            </a:endParaRPr>
          </a:p>
          <a:p>
            <a:pPr indent="0" lvl="0" marL="0" rtl="0" algn="l">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ee3735126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3ee3735126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ee3735126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3ee3735126_0_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Sería ideal recordarle a los estudiantes que pueden revisar el link después de la clase. </a:t>
            </a:r>
            <a:endParaRPr>
              <a:solidFill>
                <a:schemeClr val="dk1"/>
              </a:solidFill>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ee3735126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3ee3735126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ee3735126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3ee3735126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ee68453e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ee68453e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ee3735126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3ee3735126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3ee373512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g13ee3735126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ee3735126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3ee3735126_0_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ee3735126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13ee3735126_0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3ee3735126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3ee3735126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ee3735126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3ee3735126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ideal recordarle a los estudiantes que pueden revisar el link después de la clase.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ee3735126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3ee3735126_0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ee3735126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3ee3735126_0_7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3ee68453ee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3ee68453ee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ee3735126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3ee3735126_0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representación gráfica.</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ee3735126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13ee3735126_0_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Sería ideal recordarle a los estudiantes que pueden revisar el link después de la clase. </a:t>
            </a:r>
            <a:endParaRPr>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Se recomienda mostrarlos en vivo </a:t>
            </a:r>
            <a:endParaRPr>
              <a:solidFill>
                <a:schemeClr val="dk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ee3735126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13ee3735126_0_7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ee3735126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3ee3735126_0_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ee3735126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13ee3735126_0_7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3ee3735126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3ee3735126_0_8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3ee3735126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3ee3735126_0_8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ee3735126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3ee3735126_0_8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ee3735126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3ee3735126_0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ee3735126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3ee3735126_0_8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highlight>
                  <a:srgbClr val="E0FF00"/>
                </a:highlight>
                <a:latin typeface="Helvetica Neue Light"/>
                <a:ea typeface="Helvetica Neue Light"/>
                <a:cs typeface="Helvetica Neue Light"/>
                <a:sym typeface="Helvetica Neue Light"/>
              </a:rPr>
              <a:t>¿Recuerdas cuando ubicábamos los fondos? Similar, tiene algunas particularidades.</a:t>
            </a:r>
            <a:endParaRPr sz="14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3ee3735126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13ee3735126_0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3ee3735126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13ee3735126_0_9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3ee3735126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13ee3735126_0_9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3ee3735126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13ee3735126_0_9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3ee3735126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13ee3735126_0_9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ee3735126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3ee3735126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ee3735126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3ee3735126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3ee3735126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3ee3735126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3ee3735126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3ee3735126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3ee3735126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3ee3735126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¿Podemos mostrar esto de manera práctica en vivo?</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aa9df36f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1aa9df36fc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50">
                <a:solidFill>
                  <a:schemeClr val="dk1"/>
                </a:solidFill>
                <a:highlight>
                  <a:srgbClr val="E0FF00"/>
                </a:highlight>
                <a:latin typeface="Helvetica Neue"/>
                <a:ea typeface="Helvetica Neue"/>
                <a:cs typeface="Helvetica Neue"/>
                <a:sym typeface="Helvetica Neue"/>
              </a:rPr>
              <a:t>Para profes/tutores:</a:t>
            </a:r>
            <a:r>
              <a:rPr lang="es" sz="1250">
                <a:solidFill>
                  <a:schemeClr val="dk1"/>
                </a:solidFill>
                <a:latin typeface="Helvetica Neue"/>
                <a:ea typeface="Helvetica Neue"/>
                <a:cs typeface="Helvetica Neue"/>
                <a:sym typeface="Helvetica Neue"/>
              </a:rPr>
              <a:t> Si bien las actividades recomendadas no son obligatorias ni reciben corrección, corresponden a ejercicios que aportan a la construcción de las pre entregas y Proyecto Final. Por lo cual les sugerimos que insistan a los estudiantes con que los resuelvan, además, las dificultades con las que se encuentren serán contenido para los Afterclass</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431fc72b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431fc72b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92c87568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92c87568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92c875682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92c875682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92c875682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92c875682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92c875682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92c875682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3ee68453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3ee68453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este módulo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3fe40022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3fe40022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3fe400229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3fe400229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809767afb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1809767afb5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809767afb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1809767afb5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809767afb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1809767afb5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809767afb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1809767afb5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809767afb5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1809767afb5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809767afb5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1809767afb5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809767afb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1809767afb5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809767afb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1809767afb5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809767afb5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1809767afb5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809767afb5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1809767afb5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809767afb5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1809767afb5_1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809767af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1809767afb5_1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809767afb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1809767afb5_1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809767afb5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g1809767afb5_1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809767afb5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1809767afb5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809767afb5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1809767afb5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comparta pantalla e Ir a una página web que aplique Flexbox (por ejemplo, youtube). Recuerde a sus estudiantes el procedimiento para ver los elementos en la consola:  hacer click derecho - inspeccionar y mostrar los elementos. Esto vuelve al ejemplo más dinámico. Profe, elija la página que le parezca más adecuada para el ejemplo.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809767afb5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1809767afb5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809767afb5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1809767afb5_1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809767afb5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1809767afb5_1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809767afb5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1809767afb5_1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809767afb5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1809767afb5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809767afb5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g1809767afb5_1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Comparta pantalla para mostrar en el codigo como funcionan los valores de las propiedades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809767afb5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1809767afb5_1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Comparta pantalla para mostrar en el codigo como funcionan los valores de las propiedades</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809767afb5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1809767afb5_1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809767afb5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g1809767afb5_1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809767afb5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g1809767afb5_1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2" name="Shape 32"/>
        <p:cNvGrpSpPr/>
        <p:nvPr/>
      </p:nvGrpSpPr>
      <p:grpSpPr>
        <a:xfrm>
          <a:off x="0" y="0"/>
          <a:ext cx="0" cy="0"/>
          <a:chOff x="0" y="0"/>
          <a:chExt cx="0" cy="0"/>
        </a:xfrm>
      </p:grpSpPr>
      <p:sp>
        <p:nvSpPr>
          <p:cNvPr id="33" name="Google Shape;33;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 name="Google Shape;34;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5" name="Google Shape;35;p1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 name="Google Shape;3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6" name="Shape 16"/>
        <p:cNvGrpSpPr/>
        <p:nvPr/>
      </p:nvGrpSpPr>
      <p:grpSpPr>
        <a:xfrm>
          <a:off x="0" y="0"/>
          <a:ext cx="0" cy="0"/>
          <a:chOff x="0" y="0"/>
          <a:chExt cx="0" cy="0"/>
        </a:xfrm>
      </p:grpSpPr>
      <p:pic>
        <p:nvPicPr>
          <p:cNvPr id="17" name="Google Shape;17;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 name="Shape 18"/>
        <p:cNvGrpSpPr/>
        <p:nvPr/>
      </p:nvGrpSpPr>
      <p:grpSpPr>
        <a:xfrm>
          <a:off x="0" y="0"/>
          <a:ext cx="0" cy="0"/>
          <a:chOff x="0" y="0"/>
          <a:chExt cx="0" cy="0"/>
        </a:xfrm>
      </p:grpSpPr>
      <p:pic>
        <p:nvPicPr>
          <p:cNvPr id="19" name="Google Shape;19;p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hyperlink" Target="https://view.genial.ly/61a7993f3ef3cf0dac4e4b9c/interactive-content-faqs-desarrollo-web"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7.png"/><Relationship Id="rId4" Type="http://schemas.openxmlformats.org/officeDocument/2006/relationships/image" Target="../media/image7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85.png"/><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8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4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hyperlink" Target="https://drive.google.com/file/d/1vO8TrJCK9NCYc2plsuUIkM3Ke7859t2G/view?usp=share_link" TargetMode="External"/><Relationship Id="rId4" Type="http://schemas.openxmlformats.org/officeDocument/2006/relationships/image" Target="../media/image49.gi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2.xml"/><Relationship Id="rId3"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50.png"/><Relationship Id="rId4" Type="http://schemas.openxmlformats.org/officeDocument/2006/relationships/hyperlink" Target="https://placekitten.com/" TargetMode="External"/><Relationship Id="rId5" Type="http://schemas.openxmlformats.org/officeDocument/2006/relationships/hyperlink" Target="https://placedog.net" TargetMode="External"/><Relationship Id="rId6" Type="http://schemas.openxmlformats.org/officeDocument/2006/relationships/hyperlink" Target="https://cssreference.io/flexbox/"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7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fonts.google.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www.w3schools.com/css/css_dimension.asp" TargetMode="Externa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developer.mozilla.org/es/docs/Web/CSS/margin" TargetMode="Externa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hyperlink" Target="https://developer.mozilla.org/es/docs/Web/CSS/padd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www.w3schools.com/css/css_border.asp" TargetMode="Externa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www.w3schools.com/css/css_border.asp" TargetMode="External"/><Relationship Id="rId4" Type="http://schemas.openxmlformats.org/officeDocument/2006/relationships/image" Target="../media/image41.png"/><Relationship Id="rId5"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developer.mozilla.org/es/docs/Web/HTML/Elementos_en_l%C3%ADnea#Elementos" TargetMode="External"/><Relationship Id="rId4" Type="http://schemas.openxmlformats.org/officeDocument/2006/relationships/hyperlink" Target="https://developer.mozilla.org/es/docs/Web/HTML/Block-level_elements#Elemento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s://www.geeksforgeeks.org/css-display-propert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www.w3schools.com/css/tryit.asp?filename=trycss_inline-block_span1"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hyperlink" Target="https://developer.mozilla.org/es/docs/Web/CSS/positio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6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4.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slide" Target="/ppt/slides/slide48.xml"/><Relationship Id="rId5" Type="http://schemas.openxmlformats.org/officeDocument/2006/relationships/slide" Target="/ppt/slides/slide14.xml"/><Relationship Id="rId6" Type="http://schemas.openxmlformats.org/officeDocument/2006/relationships/slide" Target="/ppt/slides/slide19.xml"/><Relationship Id="rId7" Type="http://schemas.openxmlformats.org/officeDocument/2006/relationships/slide" Target="/ppt/slides/slide19.xml"/><Relationship Id="rId8" Type="http://schemas.openxmlformats.org/officeDocument/2006/relationships/slide" Target="/ppt/slides/slide4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5.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hyperlink" Target="https://drive.google.com/file/d/1vO8TrJCK9NCYc2plsuUIkM3Ke7859t2G/view?usp=share_link" TargetMode="External"/><Relationship Id="rId4" Type="http://schemas.openxmlformats.org/officeDocument/2006/relationships/image" Target="../media/image49.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7.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7.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7.pn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7.jpg"/><Relationship Id="rId4" Type="http://schemas.openxmlformats.org/officeDocument/2006/relationships/image" Target="../media/image66.jpg"/><Relationship Id="rId5" Type="http://schemas.openxmlformats.org/officeDocument/2006/relationships/image" Target="../media/image8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0.png"/><Relationship Id="rId4" Type="http://schemas.openxmlformats.org/officeDocument/2006/relationships/hyperlink" Target="https://cssreference.io/typography/" TargetMode="External"/><Relationship Id="rId5" Type="http://schemas.openxmlformats.org/officeDocument/2006/relationships/hyperlink" Target="https://cssreference.io/box-model/" TargetMode="External"/><Relationship Id="rId6" Type="http://schemas.openxmlformats.org/officeDocument/2006/relationships/hyperlink" Target="https://palettte.app/" TargetMode="External"/><Relationship Id="rId7" Type="http://schemas.openxmlformats.org/officeDocument/2006/relationships/hyperlink" Target="https://www.colorbox.io/"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slide" Target="/ppt/slides/slide80.xml"/><Relationship Id="rId6" Type="http://schemas.openxmlformats.org/officeDocument/2006/relationships/slide" Target="/ppt/slides/slide9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image" Target="../media/image73.png"/><Relationship Id="rId4" Type="http://schemas.openxmlformats.org/officeDocument/2006/relationships/hyperlink" Target="https://web.archive.org/web/20050810030357/http://www.youtube.com/"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hyperlink" Target="https://web.archive.org/web/20100202095628/http://www.youtube.com/" TargetMode="External"/><Relationship Id="rId4" Type="http://schemas.openxmlformats.org/officeDocument/2006/relationships/image" Target="../media/image7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hyperlink" Target="http://www.youtube.com/" TargetMode="External"/><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7.png"/><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7.png"/><Relationship Id="rId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6" name="Google Shape;46;p15"/>
          <p:cNvSpPr txBox="1"/>
          <p:nvPr/>
        </p:nvSpPr>
        <p:spPr>
          <a:xfrm>
            <a:off x="3568125" y="2541075"/>
            <a:ext cx="2723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nvSpPr>
        <p:spPr>
          <a:xfrm>
            <a:off x="4792625" y="2394475"/>
            <a:ext cx="3888600" cy="2736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800000"/>
                </a:solidFill>
                <a:latin typeface="Consolas"/>
                <a:ea typeface="Consolas"/>
                <a:cs typeface="Consolas"/>
                <a:sym typeface="Consolas"/>
              </a:rPr>
              <a:t>h1</a:t>
            </a:r>
            <a:r>
              <a:rPr b="0" i="0" lang="es" sz="1300" u="none" cap="none" strike="noStrike">
                <a:solidFill>
                  <a:srgbClr val="000000"/>
                </a:solidFill>
                <a:latin typeface="Consolas"/>
                <a:ea typeface="Consolas"/>
                <a:cs typeface="Consolas"/>
                <a:sym typeface="Consolas"/>
              </a:rPr>
              <a:t> {</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   propiedad: valor;</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800000"/>
                </a:solidFill>
                <a:latin typeface="Consolas"/>
                <a:ea typeface="Consolas"/>
                <a:cs typeface="Consolas"/>
                <a:sym typeface="Consolas"/>
              </a:rPr>
              <a:t>.clase</a:t>
            </a:r>
            <a:r>
              <a:rPr b="0" i="0" lang="es" sz="1300" u="none" cap="none" strike="noStrike">
                <a:solidFill>
                  <a:srgbClr val="000000"/>
                </a:solidFill>
                <a:latin typeface="Consolas"/>
                <a:ea typeface="Consolas"/>
                <a:cs typeface="Consolas"/>
                <a:sym typeface="Consolas"/>
              </a:rPr>
              <a:t> {</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   propiedad: valor;</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800000"/>
                </a:solidFill>
                <a:latin typeface="Consolas"/>
                <a:ea typeface="Consolas"/>
                <a:cs typeface="Consolas"/>
                <a:sym typeface="Consolas"/>
              </a:rPr>
              <a:t>#id</a:t>
            </a:r>
            <a:r>
              <a:rPr b="0" i="0" lang="es" sz="1300" u="none" cap="none" strike="noStrike">
                <a:solidFill>
                  <a:srgbClr val="000000"/>
                </a:solidFill>
                <a:latin typeface="Consolas"/>
                <a:ea typeface="Consolas"/>
                <a:cs typeface="Consolas"/>
                <a:sym typeface="Consolas"/>
              </a:rPr>
              <a:t> {</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   propiedad: valor;</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a:t>
            </a:r>
            <a:endParaRPr b="0" i="0" sz="13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4"/>
          <p:cNvSpPr txBox="1"/>
          <p:nvPr/>
        </p:nvSpPr>
        <p:spPr>
          <a:xfrm>
            <a:off x="501450" y="352850"/>
            <a:ext cx="8141100" cy="215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Selección de HTML mediante CSS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4000">
              <a:solidFill>
                <a:schemeClr val="dk1"/>
              </a:solidFill>
              <a:latin typeface="DM Sans"/>
              <a:ea typeface="DM Sans"/>
              <a:cs typeface="DM Sans"/>
              <a:sym typeface="DM Sans"/>
            </a:endParaRPr>
          </a:p>
        </p:txBody>
      </p:sp>
      <p:sp>
        <p:nvSpPr>
          <p:cNvPr id="150" name="Google Shape;150;p24"/>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51" name="Google Shape;151;p24"/>
          <p:cNvSpPr txBox="1"/>
          <p:nvPr/>
        </p:nvSpPr>
        <p:spPr>
          <a:xfrm>
            <a:off x="840000" y="1908175"/>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lang="es" sz="1350">
                <a:latin typeface="DM Sans"/>
                <a:ea typeface="DM Sans"/>
                <a:cs typeface="DM Sans"/>
                <a:sym typeface="DM Sans"/>
              </a:rPr>
              <a:t>Tres posibilidades</a:t>
            </a:r>
            <a:endParaRPr i="0" sz="1350" u="none" cap="none" strike="noStrike">
              <a:solidFill>
                <a:srgbClr val="000000"/>
              </a:solidFill>
              <a:latin typeface="DM Sans"/>
              <a:ea typeface="DM Sans"/>
              <a:cs typeface="DM Sans"/>
              <a:sym typeface="DM Sans"/>
            </a:endParaRPr>
          </a:p>
        </p:txBody>
      </p:sp>
      <p:cxnSp>
        <p:nvCxnSpPr>
          <p:cNvPr id="152" name="Google Shape;152;p24"/>
          <p:cNvCxnSpPr/>
          <p:nvPr/>
        </p:nvCxnSpPr>
        <p:spPr>
          <a:xfrm>
            <a:off x="3538288" y="2770363"/>
            <a:ext cx="994800" cy="11400"/>
          </a:xfrm>
          <a:prstGeom prst="straightConnector1">
            <a:avLst/>
          </a:prstGeom>
          <a:noFill/>
          <a:ln cap="flat" cmpd="sng" w="28575">
            <a:solidFill>
              <a:srgbClr val="EF89D2"/>
            </a:solidFill>
            <a:prstDash val="solid"/>
            <a:round/>
            <a:headEnd len="sm" w="sm" type="none"/>
            <a:tailEnd len="med" w="med" type="triangle"/>
          </a:ln>
        </p:spPr>
      </p:cxnSp>
      <p:sp>
        <p:nvSpPr>
          <p:cNvPr id="153" name="Google Shape;153;p24"/>
          <p:cNvSpPr txBox="1"/>
          <p:nvPr/>
        </p:nvSpPr>
        <p:spPr>
          <a:xfrm>
            <a:off x="288175" y="25077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1" i="0" lang="es" sz="1350" u="none" cap="none" strike="noStrike">
                <a:solidFill>
                  <a:srgbClr val="000000"/>
                </a:solidFill>
                <a:highlight>
                  <a:srgbClr val="EF89D2"/>
                </a:highlight>
                <a:latin typeface="DM Sans"/>
                <a:ea typeface="DM Sans"/>
                <a:cs typeface="DM Sans"/>
                <a:sym typeface="DM Sans"/>
              </a:rPr>
              <a:t>Por etiqueta</a:t>
            </a:r>
            <a:endParaRPr b="1" i="0" sz="1350" u="none" cap="none" strike="noStrike">
              <a:solidFill>
                <a:srgbClr val="000000"/>
              </a:solidFill>
              <a:highlight>
                <a:srgbClr val="EF89D2"/>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4"/>
          <p:cNvSpPr txBox="1"/>
          <p:nvPr/>
        </p:nvSpPr>
        <p:spPr>
          <a:xfrm>
            <a:off x="271250" y="34573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1" i="0" lang="es" sz="1350" u="none" cap="none" strike="noStrike">
                <a:solidFill>
                  <a:srgbClr val="000000"/>
                </a:solidFill>
                <a:highlight>
                  <a:srgbClr val="EF89D2"/>
                </a:highlight>
                <a:latin typeface="DM Sans"/>
                <a:ea typeface="DM Sans"/>
                <a:cs typeface="DM Sans"/>
                <a:sym typeface="DM Sans"/>
              </a:rPr>
              <a:t>Por clase</a:t>
            </a:r>
            <a:br>
              <a:rPr b="1" i="0" lang="es" sz="1350" u="none" cap="none" strike="noStrike">
                <a:solidFill>
                  <a:srgbClr val="000000"/>
                </a:solidFill>
                <a:highlight>
                  <a:srgbClr val="EF89D2"/>
                </a:highlight>
                <a:latin typeface="DM Sans"/>
                <a:ea typeface="DM Sans"/>
                <a:cs typeface="DM Sans"/>
                <a:sym typeface="DM Sans"/>
              </a:rPr>
            </a:br>
            <a:r>
              <a:rPr i="0" lang="es" sz="1350" u="none" cap="none" strike="noStrike">
                <a:solidFill>
                  <a:srgbClr val="999999"/>
                </a:solidFill>
                <a:latin typeface="DM Sans"/>
                <a:ea typeface="DM Sans"/>
                <a:cs typeface="DM Sans"/>
                <a:sym typeface="DM Sans"/>
              </a:rPr>
              <a:t>(anteponiendo el “.”)</a:t>
            </a:r>
            <a:endParaRPr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5" name="Google Shape;155;p24"/>
          <p:cNvCxnSpPr/>
          <p:nvPr/>
        </p:nvCxnSpPr>
        <p:spPr>
          <a:xfrm>
            <a:off x="3529813" y="3757225"/>
            <a:ext cx="994800" cy="11400"/>
          </a:xfrm>
          <a:prstGeom prst="straightConnector1">
            <a:avLst/>
          </a:prstGeom>
          <a:noFill/>
          <a:ln cap="flat" cmpd="sng" w="28575">
            <a:solidFill>
              <a:srgbClr val="EF89D2"/>
            </a:solidFill>
            <a:prstDash val="solid"/>
            <a:round/>
            <a:headEnd len="sm" w="sm" type="none"/>
            <a:tailEnd len="med" w="med" type="triangle"/>
          </a:ln>
        </p:spPr>
      </p:cxnSp>
      <p:cxnSp>
        <p:nvCxnSpPr>
          <p:cNvPr id="156" name="Google Shape;156;p24"/>
          <p:cNvCxnSpPr/>
          <p:nvPr/>
        </p:nvCxnSpPr>
        <p:spPr>
          <a:xfrm>
            <a:off x="3580488" y="4644400"/>
            <a:ext cx="994800" cy="11400"/>
          </a:xfrm>
          <a:prstGeom prst="straightConnector1">
            <a:avLst/>
          </a:prstGeom>
          <a:noFill/>
          <a:ln cap="flat" cmpd="sng" w="28575">
            <a:solidFill>
              <a:srgbClr val="EF89D2"/>
            </a:solidFill>
            <a:prstDash val="solid"/>
            <a:round/>
            <a:headEnd len="sm" w="sm" type="none"/>
            <a:tailEnd len="med" w="med" type="triangle"/>
          </a:ln>
        </p:spPr>
      </p:cxnSp>
      <p:sp>
        <p:nvSpPr>
          <p:cNvPr id="157" name="Google Shape;157;p24"/>
          <p:cNvSpPr txBox="1"/>
          <p:nvPr/>
        </p:nvSpPr>
        <p:spPr>
          <a:xfrm>
            <a:off x="288175" y="44069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1" i="0" lang="es" sz="1350" u="none" cap="none" strike="noStrike">
                <a:solidFill>
                  <a:srgbClr val="000000"/>
                </a:solidFill>
                <a:highlight>
                  <a:srgbClr val="EF89D2"/>
                </a:highlight>
                <a:latin typeface="DM Sans"/>
                <a:ea typeface="DM Sans"/>
                <a:cs typeface="DM Sans"/>
                <a:sym typeface="DM Sans"/>
              </a:rPr>
              <a:t>Por ID</a:t>
            </a:r>
            <a:br>
              <a:rPr i="0" lang="es" sz="1350" u="none" cap="none" strike="noStrike">
                <a:solidFill>
                  <a:srgbClr val="000000"/>
                </a:solidFill>
                <a:highlight>
                  <a:srgbClr val="EF89D2"/>
                </a:highlight>
                <a:latin typeface="DM Sans"/>
                <a:ea typeface="DM Sans"/>
                <a:cs typeface="DM Sans"/>
                <a:sym typeface="DM Sans"/>
              </a:rPr>
            </a:br>
            <a:r>
              <a:rPr i="0" lang="es" sz="1350" u="none" cap="none" strike="noStrike">
                <a:solidFill>
                  <a:srgbClr val="999999"/>
                </a:solidFill>
                <a:latin typeface="DM Sans"/>
                <a:ea typeface="DM Sans"/>
                <a:cs typeface="DM Sans"/>
                <a:sym typeface="DM Sans"/>
              </a:rPr>
              <a:t>(anteponiendo el “#”)</a:t>
            </a:r>
            <a:endParaRPr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 name="Google Shape;158;p2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1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14"/>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Flex-flow</a:t>
            </a:r>
            <a:endParaRPr b="1" sz="3500">
              <a:solidFill>
                <a:schemeClr val="lt1"/>
              </a:solidFill>
              <a:latin typeface="DM Sans"/>
              <a:ea typeface="DM Sans"/>
              <a:cs typeface="DM Sans"/>
              <a:sym typeface="DM Sans"/>
            </a:endParaRPr>
          </a:p>
        </p:txBody>
      </p:sp>
      <p:sp>
        <p:nvSpPr>
          <p:cNvPr id="970" name="Google Shape;970;p114"/>
          <p:cNvSpPr txBox="1"/>
          <p:nvPr/>
        </p:nvSpPr>
        <p:spPr>
          <a:xfrm>
            <a:off x="1372300" y="1360125"/>
            <a:ext cx="6357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la forma abreviada (shorthand) o rápida para las propiedades: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flex-direction</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flex-wrap</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Se pone primero el valor de flex-direction, y luego el de flex-wrap.</a:t>
            </a:r>
            <a:endParaRPr sz="1350">
              <a:latin typeface="DM Sans"/>
              <a:ea typeface="DM Sans"/>
              <a:cs typeface="DM Sans"/>
              <a:sym typeface="DM Sans"/>
            </a:endParaRPr>
          </a:p>
        </p:txBody>
      </p:sp>
      <p:sp>
        <p:nvSpPr>
          <p:cNvPr id="971" name="Google Shape;971;p114"/>
          <p:cNvSpPr txBox="1"/>
          <p:nvPr/>
        </p:nvSpPr>
        <p:spPr>
          <a:xfrm>
            <a:off x="2695500" y="2663025"/>
            <a:ext cx="37530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400" u="none" cap="none" strike="noStrike">
                <a:solidFill>
                  <a:srgbClr val="800000"/>
                </a:solidFill>
                <a:latin typeface="Consolas"/>
                <a:ea typeface="Consolas"/>
                <a:cs typeface="Consolas"/>
                <a:sym typeface="Consolas"/>
              </a:rPr>
              <a:t>.padre-flex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400" u="none" cap="none" strike="noStrike">
                <a:solidFill>
                  <a:srgbClr val="FF0000"/>
                </a:solidFill>
                <a:latin typeface="Consolas"/>
                <a:ea typeface="Consolas"/>
                <a:cs typeface="Consolas"/>
                <a:sym typeface="Consolas"/>
              </a:rPr>
              <a:t>display</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flex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400" u="none" cap="none" strike="noStrike">
                <a:solidFill>
                  <a:srgbClr val="FF0000"/>
                </a:solidFill>
                <a:latin typeface="Consolas"/>
                <a:ea typeface="Consolas"/>
                <a:cs typeface="Consolas"/>
                <a:sym typeface="Consolas"/>
              </a:rPr>
              <a:t>flex-flow</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row</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nowrap</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1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977" name="Google Shape;977;p11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16"/>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983" name="Google Shape;983;p116"/>
          <p:cNvSpPr txBox="1"/>
          <p:nvPr/>
        </p:nvSpPr>
        <p:spPr>
          <a:xfrm>
            <a:off x="2109143" y="2502363"/>
            <a:ext cx="4925700" cy="12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rgbClr val="83AEFB"/>
                </a:solidFill>
                <a:latin typeface="DM Sans"/>
                <a:ea typeface="DM Sans"/>
                <a:cs typeface="DM Sans"/>
                <a:sym typeface="DM Sans"/>
                <a:hlinkClick r:id="rId3">
                  <a:extLst>
                    <a:ext uri="{A12FA001-AC4F-418D-AE19-62706E023703}">
                      <ahyp:hlinkClr val="tx"/>
                    </a:ext>
                  </a:extLst>
                </a:hlinkClick>
              </a:rPr>
              <a:t>siguiente link</a:t>
            </a:r>
            <a:r>
              <a:rPr lang="es" sz="1350">
                <a:solidFill>
                  <a:schemeClr val="lt1"/>
                </a:solidFill>
                <a:latin typeface="DM Sans"/>
                <a:ea typeface="DM Sans"/>
                <a:cs typeface="DM Sans"/>
                <a:sym typeface="DM Sans"/>
              </a:rPr>
              <a:t> y revisa el material interactivo que preparamos sobre </a:t>
            </a:r>
            <a:r>
              <a:rPr b="1" lang="es" sz="1350">
                <a:solidFill>
                  <a:schemeClr val="lt1"/>
                </a:solidFill>
                <a:latin typeface="DM Sans"/>
                <a:ea typeface="DM Sans"/>
                <a:cs typeface="DM Sans"/>
                <a:sym typeface="DM Sans"/>
              </a:rPr>
              <a:t>Preguntas Frecuentes, </a:t>
            </a:r>
            <a:r>
              <a:rPr lang="es" sz="1350">
                <a:solidFill>
                  <a:schemeClr val="lt1"/>
                </a:solidFill>
                <a:latin typeface="DM Sans"/>
                <a:ea typeface="DM Sans"/>
                <a:cs typeface="DM Sans"/>
                <a:sym typeface="DM Sans"/>
              </a:rPr>
              <a:t>estamos seguros de que allí encontrarás algunas respuestas.</a:t>
            </a:r>
            <a:endParaRPr sz="1350">
              <a:solidFill>
                <a:schemeClr val="lt1"/>
              </a:solidFill>
              <a:latin typeface="DM Sans"/>
              <a:ea typeface="DM Sans"/>
              <a:cs typeface="DM Sans"/>
              <a:sym typeface="DM Sans"/>
            </a:endParaRPr>
          </a:p>
          <a:p>
            <a:pPr indent="0" lvl="0" marL="0" rtl="0" algn="ctr">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1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Justify-content</a:t>
            </a:r>
            <a:endParaRPr b="1" sz="4000">
              <a:solidFill>
                <a:schemeClr val="dk1"/>
              </a:solidFill>
              <a:latin typeface="DM Sans"/>
              <a:ea typeface="DM Sans"/>
              <a:cs typeface="DM Sans"/>
              <a:sym typeface="DM Sans"/>
            </a:endParaRPr>
          </a:p>
        </p:txBody>
      </p:sp>
      <p:sp>
        <p:nvSpPr>
          <p:cNvPr id="989" name="Google Shape;989;p117"/>
          <p:cNvSpPr txBox="1"/>
          <p:nvPr/>
        </p:nvSpPr>
        <p:spPr>
          <a:xfrm>
            <a:off x="473350" y="1478425"/>
            <a:ext cx="45711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Justify-content nos va a permitir </a:t>
            </a:r>
            <a:r>
              <a:rPr b="1" lang="es" sz="1350">
                <a:latin typeface="DM Sans"/>
                <a:ea typeface="DM Sans"/>
                <a:cs typeface="DM Sans"/>
                <a:sym typeface="DM Sans"/>
              </a:rPr>
              <a:t>alinear los elementos en el eje principal</a:t>
            </a:r>
            <a:r>
              <a:rPr lang="es" sz="1350">
                <a:latin typeface="DM Sans"/>
                <a:ea typeface="DM Sans"/>
                <a:cs typeface="DM Sans"/>
                <a:sym typeface="DM Sans"/>
              </a:rPr>
              <a:t>. Este puede ser el eje vertical u horizontal, según lo especifiquemos con flex-direction. Con esta propiedad podemos distribuir los flex items (hijos) en el contenedor (padre), cuando los ítems no utilicen todo el espacio disponible en su eje principal actual.</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Sus valores posibles son:</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flex-start</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center</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flex-end</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space-between</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space-around</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space-evenly</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990" name="Google Shape;990;p117"/>
          <p:cNvSpPr txBox="1"/>
          <p:nvPr/>
        </p:nvSpPr>
        <p:spPr>
          <a:xfrm>
            <a:off x="5179750" y="1478425"/>
            <a:ext cx="3434700" cy="2523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i="0" lang="es" sz="1350" u="none" cap="none" strike="noStrike">
                <a:solidFill>
                  <a:srgbClr val="800000"/>
                </a:solidFill>
                <a:latin typeface="Consolas"/>
                <a:ea typeface="Consolas"/>
                <a:cs typeface="Consolas"/>
                <a:sym typeface="Consolas"/>
              </a:rPr>
              <a:t>.padre-flex</a:t>
            </a:r>
            <a:r>
              <a:rPr i="0" lang="es" sz="1350" u="none" cap="none" strike="noStrike">
                <a:solidFill>
                  <a:srgbClr val="000000"/>
                </a:solidFill>
                <a:latin typeface="Consolas"/>
                <a:ea typeface="Consolas"/>
                <a:cs typeface="Consolas"/>
                <a:sym typeface="Consolas"/>
              </a:rPr>
              <a:t> {</a:t>
            </a:r>
            <a:endParaRPr i="0" sz="135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i="0" lang="es" sz="1350" u="none" cap="none" strike="noStrike">
                <a:solidFill>
                  <a:srgbClr val="FF0000"/>
                </a:solidFill>
                <a:latin typeface="Consolas"/>
                <a:ea typeface="Consolas"/>
                <a:cs typeface="Consolas"/>
                <a:sym typeface="Consolas"/>
              </a:rPr>
              <a:t>display</a:t>
            </a:r>
            <a:r>
              <a:rPr i="0" lang="es" sz="1350" u="none" cap="none" strike="noStrike">
                <a:solidFill>
                  <a:srgbClr val="000000"/>
                </a:solidFill>
                <a:latin typeface="Consolas"/>
                <a:ea typeface="Consolas"/>
                <a:cs typeface="Consolas"/>
                <a:sym typeface="Consolas"/>
              </a:rPr>
              <a:t>: </a:t>
            </a:r>
            <a:r>
              <a:rPr i="0" lang="es" sz="1350" u="none" cap="none" strike="noStrike">
                <a:solidFill>
                  <a:srgbClr val="0451A5"/>
                </a:solidFill>
                <a:latin typeface="Consolas"/>
                <a:ea typeface="Consolas"/>
                <a:cs typeface="Consolas"/>
                <a:sym typeface="Consolas"/>
              </a:rPr>
              <a:t>flex</a:t>
            </a:r>
            <a:r>
              <a:rPr i="0" lang="es" sz="1350" u="none" cap="none" strike="noStrike">
                <a:solidFill>
                  <a:srgbClr val="000000"/>
                </a:solidFill>
                <a:latin typeface="Consolas"/>
                <a:ea typeface="Consolas"/>
                <a:cs typeface="Consolas"/>
                <a:sym typeface="Consolas"/>
              </a:rPr>
              <a:t>;</a:t>
            </a:r>
            <a:endParaRPr i="0" sz="135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i="0" lang="es" sz="1350" u="none" cap="none" strike="noStrike">
                <a:solidFill>
                  <a:srgbClr val="000000"/>
                </a:solidFill>
                <a:latin typeface="Consolas"/>
                <a:ea typeface="Consolas"/>
                <a:cs typeface="Consolas"/>
                <a:sym typeface="Consolas"/>
              </a:rPr>
              <a:t>   	</a:t>
            </a:r>
            <a:r>
              <a:rPr i="0" lang="es" sz="1350" u="none" cap="none" strike="noStrike">
                <a:solidFill>
                  <a:srgbClr val="FF0000"/>
                </a:solidFill>
                <a:latin typeface="Consolas"/>
                <a:ea typeface="Consolas"/>
                <a:cs typeface="Consolas"/>
                <a:sym typeface="Consolas"/>
              </a:rPr>
              <a:t>flex-direction</a:t>
            </a:r>
            <a:r>
              <a:rPr i="0" lang="es" sz="1350" u="none" cap="none" strike="noStrike">
                <a:solidFill>
                  <a:srgbClr val="000000"/>
                </a:solidFill>
                <a:latin typeface="Consolas"/>
                <a:ea typeface="Consolas"/>
                <a:cs typeface="Consolas"/>
                <a:sym typeface="Consolas"/>
              </a:rPr>
              <a:t>: </a:t>
            </a:r>
            <a:r>
              <a:rPr i="0" lang="es" sz="1350" u="none" cap="none" strike="noStrike">
                <a:solidFill>
                  <a:srgbClr val="0451A5"/>
                </a:solidFill>
                <a:latin typeface="Consolas"/>
                <a:ea typeface="Consolas"/>
                <a:cs typeface="Consolas"/>
                <a:sym typeface="Consolas"/>
              </a:rPr>
              <a:t>row</a:t>
            </a:r>
            <a:r>
              <a:rPr i="0" lang="es" sz="1350" u="none" cap="none" strike="noStrike">
                <a:solidFill>
                  <a:srgbClr val="000000"/>
                </a:solidFill>
                <a:latin typeface="Consolas"/>
                <a:ea typeface="Consolas"/>
                <a:cs typeface="Consolas"/>
                <a:sym typeface="Consolas"/>
              </a:rPr>
              <a:t>; </a:t>
            </a:r>
            <a:endParaRPr i="0" sz="135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lang="es" sz="1350">
                <a:solidFill>
                  <a:srgbClr val="FF0000"/>
                </a:solidFill>
                <a:latin typeface="Consolas"/>
                <a:ea typeface="Consolas"/>
                <a:cs typeface="Consolas"/>
                <a:sym typeface="Consolas"/>
              </a:rPr>
              <a:t>justify-content</a:t>
            </a:r>
            <a:r>
              <a:rPr lang="es" sz="1350">
                <a:latin typeface="Consolas"/>
                <a:ea typeface="Consolas"/>
                <a:cs typeface="Consolas"/>
                <a:sym typeface="Consolas"/>
              </a:rPr>
              <a:t>: </a:t>
            </a:r>
            <a:r>
              <a:rPr lang="es" sz="1350">
                <a:solidFill>
                  <a:srgbClr val="0451A5"/>
                </a:solidFill>
                <a:latin typeface="Consolas"/>
                <a:ea typeface="Consolas"/>
                <a:cs typeface="Consolas"/>
                <a:sym typeface="Consolas"/>
              </a:rPr>
              <a:t>flex-start</a:t>
            </a:r>
            <a:r>
              <a:rPr lang="es" sz="1350">
                <a:latin typeface="Consolas"/>
                <a:ea typeface="Consolas"/>
                <a:cs typeface="Consolas"/>
                <a:sym typeface="Consolas"/>
              </a:rPr>
              <a:t>;</a:t>
            </a:r>
            <a:endParaRPr sz="1350">
              <a:latin typeface="Consolas"/>
              <a:ea typeface="Consolas"/>
              <a:cs typeface="Consolas"/>
              <a:sym typeface="Consolas"/>
            </a:endParaRPr>
          </a:p>
          <a:p>
            <a:pPr indent="457200" lvl="0" marL="0" marR="0" rtl="0" algn="l">
              <a:lnSpc>
                <a:spcPct val="150000"/>
              </a:lnSpc>
              <a:spcBef>
                <a:spcPts val="0"/>
              </a:spcBef>
              <a:spcAft>
                <a:spcPts val="0"/>
              </a:spcAft>
              <a:buNone/>
            </a:pPr>
            <a:r>
              <a:rPr i="0" lang="es" sz="1350" u="none" cap="none" strike="noStrike">
                <a:solidFill>
                  <a:srgbClr val="008000"/>
                </a:solidFill>
                <a:latin typeface="Consolas"/>
                <a:ea typeface="Consolas"/>
                <a:cs typeface="Consolas"/>
                <a:sym typeface="Consolas"/>
              </a:rPr>
              <a:t>/* predeterminado</a:t>
            </a:r>
            <a:r>
              <a:rPr i="0" lang="es" sz="1400" u="none" cap="none" strike="noStrike">
                <a:solidFill>
                  <a:srgbClr val="008000"/>
                </a:solidFill>
                <a:latin typeface="Consolas"/>
                <a:ea typeface="Consolas"/>
                <a:cs typeface="Consolas"/>
                <a:sym typeface="Consolas"/>
              </a:rPr>
              <a:t> */</a:t>
            </a:r>
            <a:endParaRPr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rPr i="0" lang="es" sz="1400" u="none" cap="none" strike="noStrike">
                <a:solidFill>
                  <a:srgbClr val="000000"/>
                </a:solidFill>
                <a:latin typeface="Consolas"/>
                <a:ea typeface="Consolas"/>
                <a:cs typeface="Consolas"/>
                <a:sym typeface="Consolas"/>
              </a:rPr>
              <a:t>}</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id="995" name="Google Shape;995;p11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996" name="Google Shape;996;p118"/>
          <p:cNvSpPr txBox="1"/>
          <p:nvPr/>
        </p:nvSpPr>
        <p:spPr>
          <a:xfrm>
            <a:off x="1015675" y="4501775"/>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Justify-content resumen</a:t>
            </a:r>
            <a:endParaRPr/>
          </a:p>
        </p:txBody>
      </p:sp>
      <p:pic>
        <p:nvPicPr>
          <p:cNvPr id="997" name="Google Shape;997;p118"/>
          <p:cNvPicPr preferRelativeResize="0"/>
          <p:nvPr/>
        </p:nvPicPr>
        <p:blipFill rotWithShape="1">
          <a:blip r:embed="rId4">
            <a:alphaModFix/>
          </a:blip>
          <a:srcRect b="0" l="0" r="0" t="0"/>
          <a:stretch/>
        </p:blipFill>
        <p:spPr>
          <a:xfrm>
            <a:off x="339100" y="254275"/>
            <a:ext cx="8459199" cy="396270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1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Align-items</a:t>
            </a:r>
            <a:endParaRPr b="1" sz="4000">
              <a:solidFill>
                <a:schemeClr val="dk1"/>
              </a:solidFill>
              <a:latin typeface="DM Sans"/>
              <a:ea typeface="DM Sans"/>
              <a:cs typeface="DM Sans"/>
              <a:sym typeface="DM Sans"/>
            </a:endParaRPr>
          </a:p>
        </p:txBody>
      </p:sp>
      <p:sp>
        <p:nvSpPr>
          <p:cNvPr id="1003" name="Google Shape;1003;p119"/>
          <p:cNvSpPr txBox="1"/>
          <p:nvPr/>
        </p:nvSpPr>
        <p:spPr>
          <a:xfrm>
            <a:off x="570125" y="1556725"/>
            <a:ext cx="3532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Así como justify-content alinea los elementos en el eje principal, align-items hace lo propio, pero en el eje secundario. Este será el opuesto al principal</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Sus valores posibles son: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flex-start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center</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flex-end</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stretch</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baseline</a:t>
            </a:r>
            <a:endParaRPr sz="1350">
              <a:solidFill>
                <a:schemeClr val="dk1"/>
              </a:solidFill>
              <a:latin typeface="DM Sans"/>
              <a:ea typeface="DM Sans"/>
              <a:cs typeface="DM Sans"/>
              <a:sym typeface="DM Sans"/>
            </a:endParaRPr>
          </a:p>
        </p:txBody>
      </p:sp>
      <p:sp>
        <p:nvSpPr>
          <p:cNvPr id="1004" name="Google Shape;1004;p119"/>
          <p:cNvSpPr txBox="1"/>
          <p:nvPr/>
        </p:nvSpPr>
        <p:spPr>
          <a:xfrm>
            <a:off x="5179750" y="1478425"/>
            <a:ext cx="3434700" cy="2523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i="0" lang="es" sz="1350" u="none" cap="none" strike="noStrike">
                <a:solidFill>
                  <a:srgbClr val="800000"/>
                </a:solidFill>
                <a:latin typeface="Consolas"/>
                <a:ea typeface="Consolas"/>
                <a:cs typeface="Consolas"/>
                <a:sym typeface="Consolas"/>
              </a:rPr>
              <a:t>.padre-flex</a:t>
            </a:r>
            <a:r>
              <a:rPr i="0" lang="es" sz="1350" u="none" cap="none" strike="noStrike">
                <a:solidFill>
                  <a:srgbClr val="000000"/>
                </a:solidFill>
                <a:latin typeface="Consolas"/>
                <a:ea typeface="Consolas"/>
                <a:cs typeface="Consolas"/>
                <a:sym typeface="Consolas"/>
              </a:rPr>
              <a:t> {</a:t>
            </a:r>
            <a:endParaRPr i="0" sz="135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i="0" lang="es" sz="1350" u="none" cap="none" strike="noStrike">
                <a:solidFill>
                  <a:srgbClr val="FF0000"/>
                </a:solidFill>
                <a:latin typeface="Consolas"/>
                <a:ea typeface="Consolas"/>
                <a:cs typeface="Consolas"/>
                <a:sym typeface="Consolas"/>
              </a:rPr>
              <a:t>display</a:t>
            </a:r>
            <a:r>
              <a:rPr i="0" lang="es" sz="1350" u="none" cap="none" strike="noStrike">
                <a:solidFill>
                  <a:srgbClr val="000000"/>
                </a:solidFill>
                <a:latin typeface="Consolas"/>
                <a:ea typeface="Consolas"/>
                <a:cs typeface="Consolas"/>
                <a:sym typeface="Consolas"/>
              </a:rPr>
              <a:t>: </a:t>
            </a:r>
            <a:r>
              <a:rPr i="0" lang="es" sz="1350" u="none" cap="none" strike="noStrike">
                <a:solidFill>
                  <a:srgbClr val="0451A5"/>
                </a:solidFill>
                <a:latin typeface="Consolas"/>
                <a:ea typeface="Consolas"/>
                <a:cs typeface="Consolas"/>
                <a:sym typeface="Consolas"/>
              </a:rPr>
              <a:t>flex</a:t>
            </a:r>
            <a:r>
              <a:rPr i="0" lang="es" sz="1350" u="none" cap="none" strike="noStrike">
                <a:solidFill>
                  <a:srgbClr val="000000"/>
                </a:solidFill>
                <a:latin typeface="Consolas"/>
                <a:ea typeface="Consolas"/>
                <a:cs typeface="Consolas"/>
                <a:sym typeface="Consolas"/>
              </a:rPr>
              <a:t>;</a:t>
            </a:r>
            <a:endParaRPr i="0" sz="135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i="0" lang="es" sz="1350" u="none" cap="none" strike="noStrike">
                <a:solidFill>
                  <a:srgbClr val="000000"/>
                </a:solidFill>
                <a:latin typeface="Consolas"/>
                <a:ea typeface="Consolas"/>
                <a:cs typeface="Consolas"/>
                <a:sym typeface="Consolas"/>
              </a:rPr>
              <a:t>   	</a:t>
            </a:r>
            <a:r>
              <a:rPr i="0" lang="es" sz="1350" u="none" cap="none" strike="noStrike">
                <a:solidFill>
                  <a:srgbClr val="FF0000"/>
                </a:solidFill>
                <a:latin typeface="Consolas"/>
                <a:ea typeface="Consolas"/>
                <a:cs typeface="Consolas"/>
                <a:sym typeface="Consolas"/>
              </a:rPr>
              <a:t>flex-direction</a:t>
            </a:r>
            <a:r>
              <a:rPr i="0" lang="es" sz="1350" u="none" cap="none" strike="noStrike">
                <a:solidFill>
                  <a:srgbClr val="000000"/>
                </a:solidFill>
                <a:latin typeface="Consolas"/>
                <a:ea typeface="Consolas"/>
                <a:cs typeface="Consolas"/>
                <a:sym typeface="Consolas"/>
              </a:rPr>
              <a:t>: </a:t>
            </a:r>
            <a:r>
              <a:rPr i="0" lang="es" sz="1350" u="none" cap="none" strike="noStrike">
                <a:solidFill>
                  <a:srgbClr val="0451A5"/>
                </a:solidFill>
                <a:latin typeface="Consolas"/>
                <a:ea typeface="Consolas"/>
                <a:cs typeface="Consolas"/>
                <a:sym typeface="Consolas"/>
              </a:rPr>
              <a:t>row</a:t>
            </a:r>
            <a:r>
              <a:rPr i="0" lang="es" sz="1350" u="none" cap="none" strike="noStrike">
                <a:solidFill>
                  <a:srgbClr val="000000"/>
                </a:solidFill>
                <a:latin typeface="Consolas"/>
                <a:ea typeface="Consolas"/>
                <a:cs typeface="Consolas"/>
                <a:sym typeface="Consolas"/>
              </a:rPr>
              <a:t>; </a:t>
            </a:r>
            <a:endParaRPr i="0" sz="135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lang="es" sz="1350">
                <a:solidFill>
                  <a:srgbClr val="FF0000"/>
                </a:solidFill>
                <a:latin typeface="Consolas"/>
                <a:ea typeface="Consolas"/>
                <a:cs typeface="Consolas"/>
                <a:sym typeface="Consolas"/>
              </a:rPr>
              <a:t>align-items</a:t>
            </a:r>
            <a:r>
              <a:rPr lang="es" sz="1350">
                <a:latin typeface="Consolas"/>
                <a:ea typeface="Consolas"/>
                <a:cs typeface="Consolas"/>
                <a:sym typeface="Consolas"/>
              </a:rPr>
              <a:t>: </a:t>
            </a:r>
            <a:r>
              <a:rPr lang="es" sz="1350">
                <a:solidFill>
                  <a:srgbClr val="0451A5"/>
                </a:solidFill>
                <a:latin typeface="Consolas"/>
                <a:ea typeface="Consolas"/>
                <a:cs typeface="Consolas"/>
                <a:sym typeface="Consolas"/>
              </a:rPr>
              <a:t>flex-start</a:t>
            </a:r>
            <a:r>
              <a:rPr lang="es" sz="1350">
                <a:latin typeface="Consolas"/>
                <a:ea typeface="Consolas"/>
                <a:cs typeface="Consolas"/>
                <a:sym typeface="Consolas"/>
              </a:rPr>
              <a:t>;</a:t>
            </a:r>
            <a:endParaRPr sz="1350">
              <a:latin typeface="Consolas"/>
              <a:ea typeface="Consolas"/>
              <a:cs typeface="Consolas"/>
              <a:sym typeface="Consolas"/>
            </a:endParaRPr>
          </a:p>
          <a:p>
            <a:pPr indent="457200" lvl="0" marL="0" marR="0" rtl="0" algn="l">
              <a:lnSpc>
                <a:spcPct val="150000"/>
              </a:lnSpc>
              <a:spcBef>
                <a:spcPts val="0"/>
              </a:spcBef>
              <a:spcAft>
                <a:spcPts val="0"/>
              </a:spcAft>
              <a:buNone/>
            </a:pPr>
            <a:r>
              <a:rPr i="0" lang="es" sz="1350" u="none" cap="none" strike="noStrike">
                <a:solidFill>
                  <a:srgbClr val="008000"/>
                </a:solidFill>
                <a:latin typeface="Consolas"/>
                <a:ea typeface="Consolas"/>
                <a:cs typeface="Consolas"/>
                <a:sym typeface="Consolas"/>
              </a:rPr>
              <a:t>/* predeterminado</a:t>
            </a:r>
            <a:r>
              <a:rPr i="0" lang="es" sz="1400" u="none" cap="none" strike="noStrike">
                <a:solidFill>
                  <a:srgbClr val="008000"/>
                </a:solidFill>
                <a:latin typeface="Consolas"/>
                <a:ea typeface="Consolas"/>
                <a:cs typeface="Consolas"/>
                <a:sym typeface="Consolas"/>
              </a:rPr>
              <a:t> */</a:t>
            </a:r>
            <a:endParaRPr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rPr i="0" lang="es" sz="1400" u="none" cap="none" strike="noStrike">
                <a:solidFill>
                  <a:srgbClr val="000000"/>
                </a:solidFill>
                <a:latin typeface="Consolas"/>
                <a:ea typeface="Consolas"/>
                <a:cs typeface="Consolas"/>
                <a:sym typeface="Consolas"/>
              </a:rPr>
              <a:t>}</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id="1009" name="Google Shape;1009;p120"/>
          <p:cNvPicPr preferRelativeResize="0"/>
          <p:nvPr/>
        </p:nvPicPr>
        <p:blipFill rotWithShape="1">
          <a:blip r:embed="rId3">
            <a:alphaModFix/>
          </a:blip>
          <a:srcRect b="0" l="0" r="0" t="0"/>
          <a:stretch/>
        </p:blipFill>
        <p:spPr>
          <a:xfrm>
            <a:off x="5161875" y="0"/>
            <a:ext cx="3982124" cy="5143501"/>
          </a:xfrm>
          <a:prstGeom prst="rect">
            <a:avLst/>
          </a:prstGeom>
          <a:noFill/>
          <a:ln>
            <a:noFill/>
          </a:ln>
        </p:spPr>
      </p:pic>
      <p:sp>
        <p:nvSpPr>
          <p:cNvPr id="1010" name="Google Shape;1010;p120"/>
          <p:cNvSpPr txBox="1"/>
          <p:nvPr/>
        </p:nvSpPr>
        <p:spPr>
          <a:xfrm>
            <a:off x="501450" y="1081750"/>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Align-items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 resumen</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4000">
              <a:solidFill>
                <a:schemeClr val="dk1"/>
              </a:solidFill>
              <a:latin typeface="DM Sans"/>
              <a:ea typeface="DM Sans"/>
              <a:cs typeface="DM Sans"/>
              <a:sym typeface="DM Sans"/>
            </a:endParaRPr>
          </a:p>
        </p:txBody>
      </p:sp>
      <p:pic>
        <p:nvPicPr>
          <p:cNvPr id="1011" name="Google Shape;1011;p12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2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Align-content</a:t>
            </a:r>
            <a:endParaRPr b="1" sz="4000">
              <a:solidFill>
                <a:schemeClr val="dk1"/>
              </a:solidFill>
              <a:latin typeface="DM Sans"/>
              <a:ea typeface="DM Sans"/>
              <a:cs typeface="DM Sans"/>
              <a:sym typeface="DM Sans"/>
            </a:endParaRPr>
          </a:p>
        </p:txBody>
      </p:sp>
      <p:sp>
        <p:nvSpPr>
          <p:cNvPr id="1017" name="Google Shape;1017;p121"/>
          <p:cNvSpPr txBox="1"/>
          <p:nvPr/>
        </p:nvSpPr>
        <p:spPr>
          <a:xfrm>
            <a:off x="476250" y="1487750"/>
            <a:ext cx="38865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Esta propiedad solo tiene efecto cuando el contenedor flexible tiene varias líneas de flex items (hijos). Si se colocan en una sola línea, esta propiedad no tiene ningún efecto sobre el diseño.</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Para poder aplicarlo se necesita tener el atributo flex-wrap, que permita verificar los ejes horizontales.</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Su valores posibles son:</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stretch</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flex-start</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flex-end</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center</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space-between</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space-around</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space-evenly</a:t>
            </a:r>
            <a:endParaRPr sz="1350">
              <a:latin typeface="DM Sans"/>
              <a:ea typeface="DM Sans"/>
              <a:cs typeface="DM Sans"/>
              <a:sym typeface="DM Sans"/>
            </a:endParaRPr>
          </a:p>
        </p:txBody>
      </p:sp>
      <p:sp>
        <p:nvSpPr>
          <p:cNvPr id="1018" name="Google Shape;1018;p121"/>
          <p:cNvSpPr txBox="1"/>
          <p:nvPr/>
        </p:nvSpPr>
        <p:spPr>
          <a:xfrm>
            <a:off x="4808950" y="1624075"/>
            <a:ext cx="3085500" cy="2248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400" u="none" cap="none" strike="noStrike">
                <a:solidFill>
                  <a:srgbClr val="800000"/>
                </a:solidFill>
                <a:latin typeface="Consolas"/>
                <a:ea typeface="Consolas"/>
                <a:cs typeface="Consolas"/>
                <a:sym typeface="Consolas"/>
              </a:rPr>
              <a:t>.padre-flex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400" u="none" cap="none" strike="noStrike">
                <a:solidFill>
                  <a:srgbClr val="FF0000"/>
                </a:solidFill>
                <a:latin typeface="Consolas"/>
                <a:ea typeface="Consolas"/>
                <a:cs typeface="Consolas"/>
                <a:sym typeface="Consolas"/>
              </a:rPr>
              <a:t>display</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flex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400" u="none" cap="none" strike="noStrike">
                <a:solidFill>
                  <a:srgbClr val="FF0000"/>
                </a:solidFill>
                <a:latin typeface="Consolas"/>
                <a:ea typeface="Consolas"/>
                <a:cs typeface="Consolas"/>
                <a:sym typeface="Consolas"/>
              </a:rPr>
              <a:t>flex-wrap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wrap</a:t>
            </a:r>
            <a:r>
              <a:rPr b="0" i="0" lang="es" sz="1400" u="none" cap="none" strike="noStrike">
                <a:solidFill>
                  <a:srgbClr val="000000"/>
                </a:solidFill>
                <a:latin typeface="Consolas"/>
                <a:ea typeface="Consolas"/>
                <a:cs typeface="Consolas"/>
                <a:sym typeface="Consolas"/>
              </a:rPr>
              <a:t>;</a:t>
            </a:r>
            <a:endParaRPr>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400" u="none" cap="none" strike="noStrike">
                <a:solidFill>
                  <a:srgbClr val="FF0000"/>
                </a:solidFill>
                <a:latin typeface="Consolas"/>
                <a:ea typeface="Consolas"/>
                <a:cs typeface="Consolas"/>
                <a:sym typeface="Consolas"/>
              </a:rPr>
              <a:t>flex-direction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row</a:t>
            </a:r>
            <a:r>
              <a:rPr b="0" i="0" lang="es" sz="1400" u="none" cap="none" strike="noStrike">
                <a:solidFill>
                  <a:srgbClr val="000000"/>
                </a:solidFill>
                <a:latin typeface="Consolas"/>
                <a:ea typeface="Consolas"/>
                <a:cs typeface="Consolas"/>
                <a:sym typeface="Consolas"/>
              </a:rPr>
              <a:t>;</a:t>
            </a:r>
            <a:endParaRPr>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400" u="none" cap="none" strike="noStrike">
                <a:solidFill>
                  <a:srgbClr val="008000"/>
                </a:solidFill>
                <a:latin typeface="Consolas"/>
                <a:ea typeface="Consolas"/>
                <a:cs typeface="Consolas"/>
                <a:sym typeface="Consolas"/>
              </a:rPr>
              <a:t>/* predeterminada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22"/>
          <p:cNvSpPr txBox="1"/>
          <p:nvPr/>
        </p:nvSpPr>
        <p:spPr>
          <a:xfrm>
            <a:off x="473350" y="619525"/>
            <a:ext cx="8141100" cy="1182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3600">
                <a:solidFill>
                  <a:schemeClr val="dk1"/>
                </a:solidFill>
                <a:latin typeface="DM Sans"/>
                <a:ea typeface="DM Sans"/>
                <a:cs typeface="DM Sans"/>
                <a:sym typeface="DM Sans"/>
              </a:rPr>
              <a:t>Propiedades para los flex items (hijos)</a:t>
            </a:r>
            <a:endParaRPr b="1" sz="3600">
              <a:solidFill>
                <a:schemeClr val="dk1"/>
              </a:solidFill>
              <a:latin typeface="DM Sans"/>
              <a:ea typeface="DM Sans"/>
              <a:cs typeface="DM Sans"/>
              <a:sym typeface="DM Sans"/>
            </a:endParaRPr>
          </a:p>
        </p:txBody>
      </p:sp>
      <p:pic>
        <p:nvPicPr>
          <p:cNvPr id="1024" name="Google Shape;1024;p122"/>
          <p:cNvPicPr preferRelativeResize="0"/>
          <p:nvPr/>
        </p:nvPicPr>
        <p:blipFill rotWithShape="1">
          <a:blip r:embed="rId3">
            <a:alphaModFix/>
          </a:blip>
          <a:srcRect b="0" l="0" r="0" t="0"/>
          <a:stretch/>
        </p:blipFill>
        <p:spPr>
          <a:xfrm>
            <a:off x="1704975" y="1941365"/>
            <a:ext cx="5734050" cy="2095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23"/>
          <p:cNvSpPr txBox="1"/>
          <p:nvPr/>
        </p:nvSpPr>
        <p:spPr>
          <a:xfrm>
            <a:off x="473350" y="619525"/>
            <a:ext cx="81411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3600">
                <a:solidFill>
                  <a:schemeClr val="dk1"/>
                </a:solidFill>
                <a:latin typeface="DM Sans"/>
                <a:ea typeface="DM Sans"/>
                <a:cs typeface="DM Sans"/>
                <a:sym typeface="DM Sans"/>
              </a:rPr>
              <a:t>Order</a:t>
            </a:r>
            <a:endParaRPr b="1" sz="3600">
              <a:solidFill>
                <a:schemeClr val="dk1"/>
              </a:solidFill>
              <a:latin typeface="DM Sans"/>
              <a:ea typeface="DM Sans"/>
              <a:cs typeface="DM Sans"/>
              <a:sym typeface="DM Sans"/>
            </a:endParaRPr>
          </a:p>
        </p:txBody>
      </p:sp>
      <p:sp>
        <p:nvSpPr>
          <p:cNvPr id="1030" name="Google Shape;1030;p123"/>
          <p:cNvSpPr txBox="1"/>
          <p:nvPr/>
        </p:nvSpPr>
        <p:spPr>
          <a:xfrm>
            <a:off x="603425" y="1455900"/>
            <a:ext cx="46743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Esta propiedad permite modificar el orden de aparición de un elemento. Recibe como valor números enteros.</a:t>
            </a:r>
            <a:endParaRPr sz="1350">
              <a:latin typeface="DM Sans"/>
              <a:ea typeface="DM Sans"/>
              <a:cs typeface="DM Sans"/>
              <a:sym typeface="DM Sans"/>
            </a:endParaRPr>
          </a:p>
          <a:p>
            <a:pPr indent="0" lvl="0" marL="0" rtl="0" algn="l">
              <a:spcBef>
                <a:spcPts val="0"/>
              </a:spcBef>
              <a:spcAft>
                <a:spcPts val="0"/>
              </a:spcAft>
              <a:buNone/>
            </a:pPr>
            <a:r>
              <a:t/>
            </a:r>
            <a:endParaRPr/>
          </a:p>
        </p:txBody>
      </p:sp>
      <p:sp>
        <p:nvSpPr>
          <p:cNvPr id="1031" name="Google Shape;1031;p123"/>
          <p:cNvSpPr txBox="1"/>
          <p:nvPr/>
        </p:nvSpPr>
        <p:spPr>
          <a:xfrm>
            <a:off x="693575" y="2156475"/>
            <a:ext cx="5733600" cy="948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400" u="none" cap="none" strike="noStrike">
                <a:solidFill>
                  <a:srgbClr val="800000"/>
                </a:solidFill>
                <a:latin typeface="Consolas"/>
                <a:ea typeface="Consolas"/>
                <a:cs typeface="Consolas"/>
                <a:sym typeface="Consolas"/>
              </a:rPr>
              <a:t>.hijo-flex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400" u="none" cap="none" strike="noStrike">
                <a:solidFill>
                  <a:srgbClr val="FF0000"/>
                </a:solidFill>
                <a:latin typeface="Consolas"/>
                <a:ea typeface="Consolas"/>
                <a:cs typeface="Consolas"/>
                <a:sym typeface="Consolas"/>
              </a:rPr>
              <a:t>order</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6FA8DC"/>
              </a:solidFill>
              <a:latin typeface="Consolas"/>
              <a:ea typeface="Consolas"/>
              <a:cs typeface="Consolas"/>
              <a:sym typeface="Consolas"/>
            </a:endParaRPr>
          </a:p>
        </p:txBody>
      </p:sp>
      <p:pic>
        <p:nvPicPr>
          <p:cNvPr id="1032" name="Google Shape;1032;p123"/>
          <p:cNvPicPr preferRelativeResize="0"/>
          <p:nvPr/>
        </p:nvPicPr>
        <p:blipFill rotWithShape="1">
          <a:blip r:embed="rId3">
            <a:alphaModFix/>
          </a:blip>
          <a:srcRect b="0" l="0" r="0" t="0"/>
          <a:stretch/>
        </p:blipFill>
        <p:spPr>
          <a:xfrm>
            <a:off x="693576" y="3215789"/>
            <a:ext cx="5733549" cy="12228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nvSpPr>
        <p:spPr>
          <a:xfrm>
            <a:off x="378625" y="152725"/>
            <a:ext cx="8141100" cy="215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Selección de HTML mediante CSS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1" sz="4000">
              <a:solidFill>
                <a:schemeClr val="dk1"/>
              </a:solidFill>
              <a:latin typeface="DM Sans"/>
              <a:ea typeface="DM Sans"/>
              <a:cs typeface="DM Sans"/>
              <a:sym typeface="DM Sans"/>
            </a:endParaRPr>
          </a:p>
        </p:txBody>
      </p:sp>
      <p:sp>
        <p:nvSpPr>
          <p:cNvPr id="164" name="Google Shape;164;p25"/>
          <p:cNvSpPr txBox="1"/>
          <p:nvPr/>
        </p:nvSpPr>
        <p:spPr>
          <a:xfrm>
            <a:off x="473350" y="2244325"/>
            <a:ext cx="3834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65" name="Google Shape;165;p25"/>
          <p:cNvSpPr txBox="1"/>
          <p:nvPr/>
        </p:nvSpPr>
        <p:spPr>
          <a:xfrm>
            <a:off x="947475" y="1682925"/>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i="0" lang="es" sz="1350" u="none" cap="none" strike="noStrike">
                <a:solidFill>
                  <a:srgbClr val="000000"/>
                </a:solidFill>
                <a:latin typeface="Helvetica Neue"/>
                <a:ea typeface="Helvetica Neue"/>
                <a:cs typeface="Helvetica Neue"/>
                <a:sym typeface="Helvetica Neue"/>
              </a:rPr>
              <a:t>Ejemplos</a:t>
            </a:r>
            <a:endParaRPr i="0" sz="1350" u="none" cap="none" strike="noStrike">
              <a:solidFill>
                <a:srgbClr val="000000"/>
              </a:solidFill>
              <a:latin typeface="Helvetica Neue"/>
              <a:ea typeface="Helvetica Neue"/>
              <a:cs typeface="Helvetica Neue"/>
              <a:sym typeface="Helvetica Neue"/>
            </a:endParaRPr>
          </a:p>
        </p:txBody>
      </p:sp>
      <p:pic>
        <p:nvPicPr>
          <p:cNvPr id="166" name="Google Shape;166;p25"/>
          <p:cNvPicPr preferRelativeResize="0"/>
          <p:nvPr/>
        </p:nvPicPr>
        <p:blipFill rotWithShape="1">
          <a:blip r:embed="rId3">
            <a:alphaModFix/>
          </a:blip>
          <a:srcRect b="0" l="0" r="0" t="0"/>
          <a:stretch/>
        </p:blipFill>
        <p:spPr>
          <a:xfrm>
            <a:off x="141325" y="2259574"/>
            <a:ext cx="1198632" cy="1070700"/>
          </a:xfrm>
          <a:prstGeom prst="rect">
            <a:avLst/>
          </a:prstGeom>
          <a:noFill/>
          <a:ln>
            <a:noFill/>
          </a:ln>
        </p:spPr>
      </p:pic>
      <p:sp>
        <p:nvSpPr>
          <p:cNvPr id="167" name="Google Shape;167;p25"/>
          <p:cNvSpPr txBox="1"/>
          <p:nvPr/>
        </p:nvSpPr>
        <p:spPr>
          <a:xfrm>
            <a:off x="1415975" y="229842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000000"/>
                </a:solidFill>
                <a:latin typeface="Consolas"/>
                <a:ea typeface="Consolas"/>
                <a:cs typeface="Consolas"/>
                <a:sym typeface="Consolas"/>
              </a:rPr>
              <a:t> Párrafo con </a:t>
            </a:r>
            <a:r>
              <a:rPr b="0" i="0" lang="es" sz="1200" u="none" cap="none" strike="noStrike">
                <a:solidFill>
                  <a:srgbClr val="800000"/>
                </a:solidFill>
                <a:latin typeface="Consolas"/>
                <a:ea typeface="Consolas"/>
                <a:cs typeface="Consolas"/>
                <a:sym typeface="Consolas"/>
              </a:rPr>
              <a:t>&lt;a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rgbClr val="800000"/>
                </a:solidFill>
                <a:latin typeface="Consolas"/>
                <a:ea typeface="Consolas"/>
                <a:cs typeface="Consolas"/>
                <a:sym typeface="Consolas"/>
              </a:rPr>
              <a:t>&gt;</a:t>
            </a:r>
            <a:r>
              <a:rPr b="0" i="0" lang="es" sz="1200" u="none" cap="none" strike="noStrike">
                <a:solidFill>
                  <a:srgbClr val="000000"/>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68" name="Google Shape;168;p25"/>
          <p:cNvPicPr preferRelativeResize="0"/>
          <p:nvPr/>
        </p:nvPicPr>
        <p:blipFill rotWithShape="1">
          <a:blip r:embed="rId4">
            <a:alphaModFix/>
          </a:blip>
          <a:srcRect b="0" l="0" r="0" t="0"/>
          <a:stretch/>
        </p:blipFill>
        <p:spPr>
          <a:xfrm>
            <a:off x="4647853" y="2298425"/>
            <a:ext cx="1070700" cy="1011402"/>
          </a:xfrm>
          <a:prstGeom prst="rect">
            <a:avLst/>
          </a:prstGeom>
          <a:noFill/>
          <a:ln>
            <a:noFill/>
          </a:ln>
        </p:spPr>
      </p:pic>
      <p:sp>
        <p:nvSpPr>
          <p:cNvPr id="169" name="Google Shape;169;p25"/>
          <p:cNvSpPr txBox="1"/>
          <p:nvPr/>
        </p:nvSpPr>
        <p:spPr>
          <a:xfrm>
            <a:off x="5870325" y="197147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br>
              <a:rPr b="0" i="0" lang="es" sz="1100" u="none" cap="none" strike="noStrike">
                <a:solidFill>
                  <a:srgbClr val="800000"/>
                </a:solidFill>
                <a:highlight>
                  <a:srgbClr val="FFFFFF"/>
                </a:highlight>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r>
              <a:rPr b="0" i="0" lang="es" sz="1200" u="none" cap="none" strike="noStrike">
                <a:solidFill>
                  <a:srgbClr val="000000"/>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sp>
        <p:nvSpPr>
          <p:cNvPr id="170" name="Google Shape;170;p25"/>
          <p:cNvSpPr txBox="1"/>
          <p:nvPr/>
        </p:nvSpPr>
        <p:spPr>
          <a:xfrm>
            <a:off x="1415975" y="359257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050"/>
              <a:buFont typeface="Arial"/>
              <a:buNone/>
            </a:pPr>
            <a:br>
              <a:rPr b="0" i="0" lang="es" sz="1050" u="none" cap="none" strike="noStrike">
                <a:solidFill>
                  <a:srgbClr val="800000"/>
                </a:solidFill>
                <a:highlight>
                  <a:srgbClr val="FFFFFF"/>
                </a:highlight>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r>
              <a:rPr b="0" i="0" lang="es" sz="1200" u="none" cap="none" strike="noStrike">
                <a:solidFill>
                  <a:srgbClr val="000000"/>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pic>
        <p:nvPicPr>
          <p:cNvPr id="171" name="Google Shape;171;p25"/>
          <p:cNvPicPr preferRelativeResize="0"/>
          <p:nvPr/>
        </p:nvPicPr>
        <p:blipFill rotWithShape="1">
          <a:blip r:embed="rId5">
            <a:alphaModFix/>
          </a:blip>
          <a:srcRect b="0" l="0" r="0" t="0"/>
          <a:stretch/>
        </p:blipFill>
        <p:spPr>
          <a:xfrm>
            <a:off x="247175" y="3592576"/>
            <a:ext cx="986931" cy="992999"/>
          </a:xfrm>
          <a:prstGeom prst="rect">
            <a:avLst/>
          </a:prstGeom>
          <a:noFill/>
          <a:ln>
            <a:noFill/>
          </a:ln>
        </p:spPr>
      </p:pic>
      <p:pic>
        <p:nvPicPr>
          <p:cNvPr id="172" name="Google Shape;172;p25"/>
          <p:cNvPicPr preferRelativeResize="0"/>
          <p:nvPr/>
        </p:nvPicPr>
        <p:blipFill rotWithShape="1">
          <a:blip r:embed="rId6">
            <a:alphaModFix/>
          </a:blip>
          <a:srcRect b="0" l="0" r="0" t="0"/>
          <a:stretch/>
        </p:blipFill>
        <p:spPr>
          <a:xfrm>
            <a:off x="4677950" y="3592576"/>
            <a:ext cx="1070701" cy="998479"/>
          </a:xfrm>
          <a:prstGeom prst="rect">
            <a:avLst/>
          </a:prstGeom>
          <a:noFill/>
          <a:ln>
            <a:noFill/>
          </a:ln>
        </p:spPr>
      </p:pic>
      <p:sp>
        <p:nvSpPr>
          <p:cNvPr id="173" name="Google Shape;173;p25"/>
          <p:cNvSpPr txBox="1"/>
          <p:nvPr/>
        </p:nvSpPr>
        <p:spPr>
          <a:xfrm>
            <a:off x="5870325" y="3315550"/>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800000"/>
                </a:solidFill>
                <a:latin typeface="Consolas"/>
                <a:ea typeface="Consolas"/>
                <a:cs typeface="Consolas"/>
                <a:sym typeface="Consolas"/>
              </a:rPr>
              <a:t>&lt;etiqueta</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class</a:t>
            </a:r>
            <a:r>
              <a:rPr b="0" i="0" lang="es" sz="1100" u="none" cap="none" strike="noStrike">
                <a:solidFill>
                  <a:srgbClr val="000000"/>
                </a:solidFill>
                <a:latin typeface="Consolas"/>
                <a:ea typeface="Consolas"/>
                <a:cs typeface="Consolas"/>
                <a:sym typeface="Consolas"/>
              </a:rPr>
              <a:t>=</a:t>
            </a:r>
            <a:r>
              <a:rPr b="0" i="0" lang="es" sz="1100" u="none" cap="none" strike="noStrike">
                <a:solidFill>
                  <a:srgbClr val="0000FF"/>
                </a:solidFill>
                <a:latin typeface="Consolas"/>
                <a:ea typeface="Consolas"/>
                <a:cs typeface="Consolas"/>
                <a:sym typeface="Consolas"/>
              </a:rPr>
              <a:t>"foo"</a:t>
            </a:r>
            <a:r>
              <a:rPr b="0" i="0" lang="es" sz="1100" u="none" cap="none" strike="noStrike">
                <a:solidFill>
                  <a:srgbClr val="800000"/>
                </a:solidFill>
                <a:latin typeface="Consolas"/>
                <a:ea typeface="Consolas"/>
                <a:cs typeface="Consolas"/>
                <a:sym typeface="Consolas"/>
              </a:rPr>
              <a:t>&gt;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800000"/>
                </a:solidFill>
                <a:latin typeface="Consolas"/>
                <a:ea typeface="Consolas"/>
                <a:cs typeface="Consolas"/>
                <a:sym typeface="Consolas"/>
              </a:rPr>
              <a:t>&lt;etiqueta</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class</a:t>
            </a:r>
            <a:r>
              <a:rPr b="0" i="0" lang="es" sz="1100" u="none" cap="none" strike="noStrike">
                <a:solidFill>
                  <a:srgbClr val="000000"/>
                </a:solidFill>
                <a:latin typeface="Consolas"/>
                <a:ea typeface="Consolas"/>
                <a:cs typeface="Consolas"/>
                <a:sym typeface="Consolas"/>
              </a:rPr>
              <a:t>=</a:t>
            </a:r>
            <a:r>
              <a:rPr b="0" i="0" lang="es" sz="1100" u="none" cap="none" strike="noStrike">
                <a:solidFill>
                  <a:srgbClr val="0000FF"/>
                </a:solidFill>
                <a:latin typeface="Consolas"/>
                <a:ea typeface="Consolas"/>
                <a:cs typeface="Consolas"/>
                <a:sym typeface="Consolas"/>
              </a:rPr>
              <a:t>"bar"</a:t>
            </a:r>
            <a:r>
              <a:rPr b="0" i="0" lang="es" sz="1100" u="none" cap="none" strike="noStrike">
                <a:solidFill>
                  <a:srgbClr val="800000"/>
                </a:solidFill>
                <a:latin typeface="Consolas"/>
                <a:ea typeface="Consolas"/>
                <a:cs typeface="Consolas"/>
                <a:sym typeface="Consolas"/>
              </a:rPr>
              <a:t>&gt;&lt;/etiqueta&gt;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800000"/>
                </a:solidFill>
                <a:latin typeface="Consolas"/>
                <a:ea typeface="Consolas"/>
                <a:cs typeface="Consolas"/>
                <a:sym typeface="Consolas"/>
              </a:rPr>
              <a:t>&lt;/etiqueta&gt;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24"/>
          <p:cNvSpPr txBox="1"/>
          <p:nvPr/>
        </p:nvSpPr>
        <p:spPr>
          <a:xfrm>
            <a:off x="1541400" y="624750"/>
            <a:ext cx="60612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3000">
                <a:solidFill>
                  <a:schemeClr val="accent6"/>
                </a:solidFill>
                <a:latin typeface="DM Sans"/>
                <a:ea typeface="DM Sans"/>
                <a:cs typeface="DM Sans"/>
                <a:sym typeface="DM Sans"/>
              </a:rPr>
              <a:t>Profundiza y conoce atajos en nuestra </a:t>
            </a:r>
            <a:r>
              <a:rPr b="1" lang="es" sz="3000" u="sng">
                <a:solidFill>
                  <a:schemeClr val="hlink"/>
                </a:solidFill>
                <a:latin typeface="DM Sans"/>
                <a:ea typeface="DM Sans"/>
                <a:cs typeface="DM Sans"/>
                <a:sym typeface="DM Sans"/>
                <a:hlinkClick r:id="rId3"/>
              </a:rPr>
              <a:t>Cheat Sheet</a:t>
            </a:r>
            <a:endParaRPr b="1" sz="4000">
              <a:solidFill>
                <a:srgbClr val="EAFF6A"/>
              </a:solidFill>
              <a:latin typeface="DM Sans"/>
              <a:ea typeface="DM Sans"/>
              <a:cs typeface="DM Sans"/>
              <a:sym typeface="DM Sans"/>
            </a:endParaRPr>
          </a:p>
        </p:txBody>
      </p:sp>
      <p:pic>
        <p:nvPicPr>
          <p:cNvPr id="1038" name="Google Shape;1038;p124"/>
          <p:cNvPicPr preferRelativeResize="0"/>
          <p:nvPr/>
        </p:nvPicPr>
        <p:blipFill>
          <a:blip r:embed="rId4">
            <a:alphaModFix/>
          </a:blip>
          <a:stretch>
            <a:fillRect/>
          </a:stretch>
        </p:blipFill>
        <p:spPr>
          <a:xfrm>
            <a:off x="2516187" y="1929125"/>
            <a:ext cx="4111625" cy="23174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26"/>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1049" name="Google Shape;1049;p126"/>
          <p:cNvGrpSpPr/>
          <p:nvPr/>
        </p:nvGrpSpPr>
        <p:grpSpPr>
          <a:xfrm>
            <a:off x="4202550" y="994173"/>
            <a:ext cx="738900" cy="738900"/>
            <a:chOff x="4202550" y="994173"/>
            <a:chExt cx="738900" cy="738900"/>
          </a:xfrm>
        </p:grpSpPr>
        <p:sp>
          <p:nvSpPr>
            <p:cNvPr id="1050" name="Google Shape;1050;p12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51" name="Google Shape;1051;p126"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27"/>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1057" name="Google Shape;1057;p127"/>
          <p:cNvGrpSpPr/>
          <p:nvPr/>
        </p:nvGrpSpPr>
        <p:grpSpPr>
          <a:xfrm>
            <a:off x="457359" y="468285"/>
            <a:ext cx="431074" cy="431074"/>
            <a:chOff x="4202550" y="994173"/>
            <a:chExt cx="738900" cy="738900"/>
          </a:xfrm>
        </p:grpSpPr>
        <p:sp>
          <p:nvSpPr>
            <p:cNvPr id="1058" name="Google Shape;1058;p12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59" name="Google Shape;1059;p127"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1060" name="Google Shape;1060;p12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1061" name="Google Shape;1061;p127"/>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1062" name="Google Shape;1062;p127"/>
          <p:cNvSpPr txBox="1"/>
          <p:nvPr/>
        </p:nvSpPr>
        <p:spPr>
          <a:xfrm>
            <a:off x="457350" y="1725800"/>
            <a:ext cx="4818000" cy="1189200"/>
          </a:xfrm>
          <a:prstGeom prst="rect">
            <a:avLst/>
          </a:prstGeom>
          <a:noFill/>
          <a:ln>
            <a:noFill/>
          </a:ln>
        </p:spPr>
        <p:txBody>
          <a:bodyPr anchorCtr="0" anchor="t" bIns="91425" lIns="91425" spcFirstLastPara="1" rIns="91425" wrap="square" tIns="91425">
            <a:spAutoFit/>
          </a:bodyPr>
          <a:lstStyle/>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Char char="✓"/>
            </a:pPr>
            <a:r>
              <a:rPr lang="es" sz="1350" u="sng">
                <a:solidFill>
                  <a:schemeClr val="hlink"/>
                </a:solidFill>
                <a:latin typeface="DM Sans"/>
                <a:ea typeface="DM Sans"/>
                <a:cs typeface="DM Sans"/>
                <a:sym typeface="DM Sans"/>
                <a:hlinkClick r:id="rId4"/>
              </a:rPr>
              <a:t>Imágenes de relleno</a:t>
            </a:r>
            <a:r>
              <a:rPr lang="es" sz="1350">
                <a:solidFill>
                  <a:schemeClr val="dk1"/>
                </a:solidFill>
                <a:latin typeface="DM Sans"/>
                <a:ea typeface="DM Sans"/>
                <a:cs typeface="DM Sans"/>
                <a:sym typeface="DM Sans"/>
              </a:rPr>
              <a:t> </a:t>
            </a:r>
            <a:r>
              <a:rPr lang="es" sz="1350">
                <a:solidFill>
                  <a:srgbClr val="B7B7B7"/>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rgbClr val="B7B7B7"/>
                </a:solidFill>
                <a:latin typeface="DM Sans"/>
                <a:ea typeface="DM Sans"/>
                <a:cs typeface="DM Sans"/>
                <a:sym typeface="DM Sans"/>
              </a:rPr>
              <a:t>placekitten</a:t>
            </a:r>
            <a:endParaRPr sz="1350">
              <a:solidFill>
                <a:srgbClr val="B7B7B7"/>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Char char="✓"/>
            </a:pPr>
            <a:r>
              <a:rPr lang="es" sz="1350" u="sng">
                <a:solidFill>
                  <a:schemeClr val="hlink"/>
                </a:solidFill>
                <a:latin typeface="DM Sans"/>
                <a:ea typeface="DM Sans"/>
                <a:cs typeface="DM Sans"/>
                <a:sym typeface="DM Sans"/>
                <a:hlinkClick r:id="rId5"/>
              </a:rPr>
              <a:t>Imágenes de relleno</a:t>
            </a:r>
            <a:r>
              <a:rPr lang="es" sz="1350">
                <a:solidFill>
                  <a:schemeClr val="dk1"/>
                </a:solidFill>
                <a:latin typeface="DM Sans"/>
                <a:ea typeface="DM Sans"/>
                <a:cs typeface="DM Sans"/>
                <a:sym typeface="DM Sans"/>
              </a:rPr>
              <a:t> </a:t>
            </a:r>
            <a:r>
              <a:rPr lang="es" sz="1350">
                <a:solidFill>
                  <a:srgbClr val="B7B7B7"/>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rgbClr val="B7B7B7"/>
                </a:solidFill>
                <a:latin typeface="DM Sans"/>
                <a:ea typeface="DM Sans"/>
                <a:cs typeface="DM Sans"/>
                <a:sym typeface="DM Sans"/>
              </a:rPr>
              <a:t>placedog.net</a:t>
            </a:r>
            <a:endParaRPr sz="1350">
              <a:solidFill>
                <a:srgbClr val="B7B7B7"/>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Helvetica Neue"/>
              <a:buChar char="✓"/>
            </a:pPr>
            <a:r>
              <a:rPr lang="es" sz="1350" u="sng">
                <a:solidFill>
                  <a:schemeClr val="hlink"/>
                </a:solidFill>
                <a:latin typeface="DM Sans"/>
                <a:ea typeface="DM Sans"/>
                <a:cs typeface="DM Sans"/>
                <a:sym typeface="DM Sans"/>
                <a:hlinkClick r:id="rId6"/>
              </a:rPr>
              <a:t>Referencias de flexbox</a:t>
            </a:r>
            <a:r>
              <a:rPr b="1" i="1" lang="es" sz="1350">
                <a:solidFill>
                  <a:schemeClr val="dk1"/>
                </a:solidFill>
                <a:latin typeface="DM Sans"/>
                <a:ea typeface="DM Sans"/>
                <a:cs typeface="DM Sans"/>
                <a:sym typeface="DM Sans"/>
              </a:rPr>
              <a:t>  </a:t>
            </a:r>
            <a:r>
              <a:rPr lang="es" sz="1350">
                <a:solidFill>
                  <a:srgbClr val="B7B7B7"/>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rgbClr val="B7B7B7"/>
                </a:solidFill>
                <a:latin typeface="DM Sans"/>
                <a:ea typeface="DM Sans"/>
                <a:cs typeface="DM Sans"/>
                <a:sym typeface="DM Sans"/>
              </a:rPr>
              <a:t>CSS </a:t>
            </a:r>
            <a:r>
              <a:rPr lang="es" sz="1350">
                <a:solidFill>
                  <a:srgbClr val="B7B7B7"/>
                </a:solidFill>
                <a:latin typeface="DM Sans"/>
                <a:ea typeface="DM Sans"/>
                <a:cs typeface="DM Sans"/>
                <a:sym typeface="DM Sans"/>
              </a:rPr>
              <a:t>Reference</a:t>
            </a:r>
            <a:endParaRPr sz="1350">
              <a:solidFill>
                <a:srgbClr val="B7B7B7"/>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2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II</a:t>
            </a:r>
            <a:endParaRPr i="0" sz="4000" u="none" cap="none" strike="noStrike">
              <a:solidFill>
                <a:schemeClr val="lt1"/>
              </a:solidFill>
              <a:latin typeface="DM Sans"/>
              <a:ea typeface="DM Sans"/>
              <a:cs typeface="DM Sans"/>
              <a:sym typeface="DM Sans"/>
            </a:endParaRPr>
          </a:p>
        </p:txBody>
      </p:sp>
      <p:sp>
        <p:nvSpPr>
          <p:cNvPr id="1068" name="Google Shape;1068;p128"/>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Modelo flexbox.</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Propiedades del contenedor padre. </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Propiedades de los ítems hijos.</a:t>
            </a:r>
            <a:endParaRPr sz="1350">
              <a:solidFill>
                <a:schemeClr val="lt1"/>
              </a:solidFill>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2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3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pic>
        <p:nvPicPr>
          <p:cNvPr id="1083" name="Google Shape;1083;p131"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nvSpPr>
        <p:spPr>
          <a:xfrm>
            <a:off x="378625" y="152725"/>
            <a:ext cx="8141100" cy="215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Selección de HTML mediante CSS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1" sz="4000">
              <a:solidFill>
                <a:schemeClr val="dk1"/>
              </a:solidFill>
              <a:latin typeface="DM Sans"/>
              <a:ea typeface="DM Sans"/>
              <a:cs typeface="DM Sans"/>
              <a:sym typeface="DM Sans"/>
            </a:endParaRPr>
          </a:p>
        </p:txBody>
      </p:sp>
      <p:sp>
        <p:nvSpPr>
          <p:cNvPr id="179" name="Google Shape;179;p26"/>
          <p:cNvSpPr txBox="1"/>
          <p:nvPr/>
        </p:nvSpPr>
        <p:spPr>
          <a:xfrm>
            <a:off x="1368313" y="1478350"/>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lang="es" sz="1350">
                <a:latin typeface="DM Sans"/>
                <a:ea typeface="DM Sans"/>
                <a:cs typeface="DM Sans"/>
                <a:sym typeface="DM Sans"/>
              </a:rPr>
              <a:t>Ejemplos</a:t>
            </a:r>
            <a:endParaRPr i="0" sz="1350" u="none" cap="none" strike="noStrike">
              <a:solidFill>
                <a:srgbClr val="000000"/>
              </a:solidFill>
              <a:latin typeface="DM Sans"/>
              <a:ea typeface="DM Sans"/>
              <a:cs typeface="DM Sans"/>
              <a:sym typeface="DM Sans"/>
            </a:endParaRPr>
          </a:p>
        </p:txBody>
      </p:sp>
      <p:sp>
        <p:nvSpPr>
          <p:cNvPr id="180" name="Google Shape;180;p26"/>
          <p:cNvSpPr txBox="1"/>
          <p:nvPr/>
        </p:nvSpPr>
        <p:spPr>
          <a:xfrm>
            <a:off x="4090513" y="2216275"/>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800000"/>
                </a:solidFill>
                <a:latin typeface="Consolas"/>
                <a:ea typeface="Consolas"/>
                <a:cs typeface="Consolas"/>
                <a:sym typeface="Consolas"/>
              </a:rPr>
              <a: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pic>
        <p:nvPicPr>
          <p:cNvPr id="181" name="Google Shape;181;p26"/>
          <p:cNvPicPr preferRelativeResize="0"/>
          <p:nvPr/>
        </p:nvPicPr>
        <p:blipFill rotWithShape="1">
          <a:blip r:embed="rId3">
            <a:alphaModFix/>
          </a:blip>
          <a:srcRect b="0" l="0" r="0" t="0"/>
          <a:stretch/>
        </p:blipFill>
        <p:spPr>
          <a:xfrm>
            <a:off x="1039838" y="1893850"/>
            <a:ext cx="2063276" cy="1424126"/>
          </a:xfrm>
          <a:prstGeom prst="rect">
            <a:avLst/>
          </a:prstGeom>
          <a:noFill/>
          <a:ln>
            <a:noFill/>
          </a:ln>
        </p:spPr>
      </p:pic>
      <p:sp>
        <p:nvSpPr>
          <p:cNvPr id="182" name="Google Shape;182;p26"/>
          <p:cNvSpPr txBox="1"/>
          <p:nvPr/>
        </p:nvSpPr>
        <p:spPr>
          <a:xfrm>
            <a:off x="4013763" y="3414075"/>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br>
              <a:rPr b="0" i="0" lang="es" sz="1200" u="none" cap="none" strike="noStrike">
                <a:solidFill>
                  <a:srgbClr val="800000"/>
                </a:solidFill>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&lt;p</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"bar"</a:t>
            </a:r>
            <a:r>
              <a:rPr b="0" i="0" lang="es" sz="1200" u="none" cap="none" strike="noStrike">
                <a:solidFill>
                  <a:srgbClr val="800000"/>
                </a:solidFill>
                <a:latin typeface="Consolas"/>
                <a:ea typeface="Consolas"/>
                <a:cs typeface="Consolas"/>
                <a:sym typeface="Consolas"/>
              </a:rPr>
              <a:t>&gt;</a:t>
            </a:r>
            <a:r>
              <a:rPr b="0" i="0" lang="es" sz="1200" u="none" cap="none" strike="noStrike">
                <a:solidFill>
                  <a:srgbClr val="000000"/>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pic>
        <p:nvPicPr>
          <p:cNvPr id="183" name="Google Shape;183;p26"/>
          <p:cNvPicPr preferRelativeResize="0"/>
          <p:nvPr/>
        </p:nvPicPr>
        <p:blipFill rotWithShape="1">
          <a:blip r:embed="rId4">
            <a:alphaModFix/>
          </a:blip>
          <a:srcRect b="0" l="0" r="0" t="0"/>
          <a:stretch/>
        </p:blipFill>
        <p:spPr>
          <a:xfrm>
            <a:off x="707113" y="3403550"/>
            <a:ext cx="2728737" cy="1445150"/>
          </a:xfrm>
          <a:prstGeom prst="rect">
            <a:avLst/>
          </a:prstGeom>
          <a:noFill/>
          <a:ln>
            <a:noFill/>
          </a:ln>
        </p:spPr>
      </p:pic>
      <p:pic>
        <p:nvPicPr>
          <p:cNvPr id="184" name="Google Shape;184;p26"/>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nvSpPr>
        <p:spPr>
          <a:xfrm>
            <a:off x="457725" y="1071050"/>
            <a:ext cx="5859300" cy="150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L</a:t>
            </a:r>
            <a:r>
              <a:rPr b="1" lang="es" sz="4000">
                <a:solidFill>
                  <a:schemeClr val="dk1"/>
                </a:solidFill>
                <a:latin typeface="DM Sans"/>
                <a:ea typeface="DM Sans"/>
                <a:cs typeface="DM Sans"/>
                <a:sym typeface="DM Sans"/>
              </a:rPr>
              <a:t>os nombres de las clases e IDs</a:t>
            </a:r>
            <a:endParaRPr b="1" sz="4000">
              <a:solidFill>
                <a:schemeClr val="dk1"/>
              </a:solidFill>
              <a:latin typeface="DM Sans"/>
              <a:ea typeface="DM Sans"/>
              <a:cs typeface="DM Sans"/>
              <a:sym typeface="DM Sans"/>
            </a:endParaRPr>
          </a:p>
        </p:txBody>
      </p:sp>
      <p:sp>
        <p:nvSpPr>
          <p:cNvPr id="190" name="Google Shape;190;p27"/>
          <p:cNvSpPr txBox="1"/>
          <p:nvPr/>
        </p:nvSpPr>
        <p:spPr>
          <a:xfrm>
            <a:off x="457725" y="2518700"/>
            <a:ext cx="4730100" cy="257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800"/>
              <a:buFont typeface="Arial"/>
              <a:buNone/>
            </a:pPr>
            <a:r>
              <a:rPr lang="es" sz="1350">
                <a:solidFill>
                  <a:schemeClr val="dk1"/>
                </a:solidFill>
                <a:highlight>
                  <a:srgbClr val="EAFF6A"/>
                </a:highlight>
                <a:latin typeface="DM Sans"/>
                <a:ea typeface="DM Sans"/>
                <a:cs typeface="DM Sans"/>
                <a:sym typeface="DM Sans"/>
              </a:rPr>
              <a:t>No es posible crear nombres separados por espacios.</a:t>
            </a:r>
            <a:endParaRPr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La escritura</a:t>
            </a:r>
            <a:r>
              <a:rPr i="1" lang="es" sz="1350">
                <a:solidFill>
                  <a:schemeClr val="dk1"/>
                </a:solidFill>
                <a:latin typeface="DM Sans"/>
                <a:ea typeface="DM Sans"/>
                <a:cs typeface="DM Sans"/>
                <a:sym typeface="DM Sans"/>
              </a:rPr>
              <a:t> “camel case”</a:t>
            </a:r>
            <a:r>
              <a:rPr lang="es" sz="1350">
                <a:solidFill>
                  <a:schemeClr val="dk1"/>
                </a:solidFill>
                <a:latin typeface="DM Sans"/>
                <a:ea typeface="DM Sans"/>
                <a:cs typeface="DM Sans"/>
                <a:sym typeface="DM Sans"/>
              </a:rPr>
              <a:t> o “</a:t>
            </a:r>
            <a:r>
              <a:rPr i="1" lang="es" sz="1350">
                <a:solidFill>
                  <a:schemeClr val="dk1"/>
                </a:solidFill>
                <a:latin typeface="DM Sans"/>
                <a:ea typeface="DM Sans"/>
                <a:cs typeface="DM Sans"/>
                <a:sym typeface="DM Sans"/>
              </a:rPr>
              <a:t>joroba de camello</a:t>
            </a:r>
            <a:r>
              <a:rPr lang="es" sz="1350">
                <a:solidFill>
                  <a:schemeClr val="dk1"/>
                </a:solidFill>
                <a:latin typeface="DM Sans"/>
                <a:ea typeface="DM Sans"/>
                <a:cs typeface="DM Sans"/>
                <a:sym typeface="DM Sans"/>
              </a:rPr>
              <a:t>”, permite que se puedan leer de forma más simple palabras compuestas.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t/>
            </a:r>
            <a:endParaRPr sz="1350">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2000"/>
              <a:buFont typeface="Arial"/>
              <a:buNone/>
            </a:pPr>
            <a:r>
              <a:rPr lang="es" sz="1350">
                <a:solidFill>
                  <a:schemeClr val="dk1"/>
                </a:solidFill>
                <a:latin typeface="Consolas"/>
                <a:ea typeface="Consolas"/>
                <a:cs typeface="Consolas"/>
                <a:sym typeface="Consolas"/>
              </a:rPr>
              <a:t>claseDeMaquetacion</a:t>
            </a:r>
            <a:endParaRPr sz="135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135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es" sz="1350">
                <a:solidFill>
                  <a:schemeClr val="dk1"/>
                </a:solidFill>
                <a:latin typeface="Consolas"/>
                <a:ea typeface="Consolas"/>
                <a:cs typeface="Consolas"/>
                <a:sym typeface="Consolas"/>
              </a:rPr>
              <a:t>conBorde</a:t>
            </a:r>
            <a:endParaRPr sz="135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135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es" sz="1350">
                <a:solidFill>
                  <a:schemeClr val="dk1"/>
                </a:solidFill>
                <a:latin typeface="Consolas"/>
                <a:ea typeface="Consolas"/>
                <a:cs typeface="Consolas"/>
                <a:sym typeface="Consolas"/>
              </a:rPr>
              <a:t>productosMasVendidos</a:t>
            </a:r>
            <a:endParaRPr sz="135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Tipografías</a:t>
            </a:r>
            <a:endParaRPr b="1" sz="4000">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local</a:t>
            </a:r>
            <a:endParaRPr b="1" sz="4000">
              <a:solidFill>
                <a:schemeClr val="dk1"/>
              </a:solidFill>
              <a:latin typeface="DM Sans"/>
              <a:ea typeface="DM Sans"/>
              <a:cs typeface="DM Sans"/>
              <a:sym typeface="DM Sans"/>
            </a:endParaRPr>
          </a:p>
        </p:txBody>
      </p:sp>
      <p:sp>
        <p:nvSpPr>
          <p:cNvPr id="201" name="Google Shape;201;p29"/>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Habíamos visto que usando “font-family”, es posible agregar algunas limitadas fuentes, pero... </a:t>
            </a:r>
            <a:r>
              <a:rPr lang="es" sz="1350">
                <a:highlight>
                  <a:srgbClr val="EAFF6A"/>
                </a:highlight>
                <a:latin typeface="DM Sans"/>
                <a:ea typeface="DM Sans"/>
                <a:cs typeface="DM Sans"/>
                <a:sym typeface="DM Sans"/>
              </a:rPr>
              <a:t>podemos usar muchísimas opciones de fuentes si las descargamos y las agregamos al directorio de nuestro proyecto. </a:t>
            </a:r>
            <a:endParaRPr sz="1350">
              <a:highlight>
                <a:srgbClr val="EAFF6A"/>
              </a:highlight>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nvSpPr>
        <p:spPr>
          <a:xfrm>
            <a:off x="897650" y="2329050"/>
            <a:ext cx="3530400" cy="2084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207" name="Google Shape;207;p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local</a:t>
            </a:r>
            <a:endParaRPr b="1" sz="4000">
              <a:solidFill>
                <a:schemeClr val="dk1"/>
              </a:solidFill>
              <a:latin typeface="DM Sans"/>
              <a:ea typeface="DM Sans"/>
              <a:cs typeface="DM Sans"/>
              <a:sym typeface="DM Sans"/>
            </a:endParaRPr>
          </a:p>
        </p:txBody>
      </p:sp>
      <p:sp>
        <p:nvSpPr>
          <p:cNvPr id="208" name="Google Shape;208;p30"/>
          <p:cNvSpPr txBox="1"/>
          <p:nvPr/>
        </p:nvSpPr>
        <p:spPr>
          <a:xfrm>
            <a:off x="473350" y="1908175"/>
            <a:ext cx="4070700" cy="27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CSS</a:t>
            </a:r>
            <a:endParaRPr b="1" sz="1350">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rPr lang="es">
                <a:latin typeface="Consolas"/>
                <a:ea typeface="Consolas"/>
                <a:cs typeface="Consolas"/>
                <a:sym typeface="Consolas"/>
              </a:rPr>
              <a:t>@font-face { </a:t>
            </a:r>
            <a:endParaRPr>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a:latin typeface="Consolas"/>
                <a:ea typeface="Consolas"/>
                <a:cs typeface="Consolas"/>
                <a:sym typeface="Consolas"/>
              </a:rPr>
              <a:t>    font-family: "Mystery Quest"; </a:t>
            </a:r>
            <a:endParaRPr>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a:latin typeface="Consolas"/>
                <a:ea typeface="Consolas"/>
                <a:cs typeface="Consolas"/>
                <a:sym typeface="Consolas"/>
              </a:rPr>
              <a:t>    src: url("./fonts/mystery-quest.ttf"); </a:t>
            </a:r>
            <a:endParaRPr>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a:latin typeface="Consolas"/>
                <a:ea typeface="Consolas"/>
                <a:cs typeface="Consolas"/>
                <a:sym typeface="Consolas"/>
              </a:rPr>
              <a:t>} </a:t>
            </a:r>
            <a:endParaRPr>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a:latin typeface="Consolas"/>
                <a:ea typeface="Consolas"/>
                <a:cs typeface="Consolas"/>
                <a:sym typeface="Consolas"/>
              </a:rPr>
              <a:t>p { </a:t>
            </a:r>
            <a:endParaRPr>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a:latin typeface="Consolas"/>
                <a:ea typeface="Consolas"/>
                <a:cs typeface="Consolas"/>
                <a:sym typeface="Consolas"/>
              </a:rPr>
              <a:t>    font-family: "Mystery Quest", cursive; </a:t>
            </a:r>
            <a:endParaRPr>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t/>
            </a:r>
            <a:endParaRPr>
              <a:latin typeface="DM Sans"/>
              <a:ea typeface="DM Sans"/>
              <a:cs typeface="DM Sans"/>
              <a:sym typeface="DM Sans"/>
            </a:endParaRPr>
          </a:p>
        </p:txBody>
      </p:sp>
      <p:sp>
        <p:nvSpPr>
          <p:cNvPr id="209" name="Google Shape;209;p30"/>
          <p:cNvSpPr txBox="1"/>
          <p:nvPr/>
        </p:nvSpPr>
        <p:spPr>
          <a:xfrm>
            <a:off x="4779850" y="2072050"/>
            <a:ext cx="3536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valor de la propiedad </a:t>
            </a:r>
            <a:r>
              <a:rPr i="1" lang="es" sz="1350">
                <a:latin typeface="DM Sans"/>
                <a:ea typeface="DM Sans"/>
                <a:cs typeface="DM Sans"/>
                <a:sym typeface="DM Sans"/>
              </a:rPr>
              <a:t>src</a:t>
            </a:r>
            <a:r>
              <a:rPr lang="es" sz="1350">
                <a:latin typeface="DM Sans"/>
                <a:ea typeface="DM Sans"/>
                <a:cs typeface="DM Sans"/>
                <a:sym typeface="DM Sans"/>
              </a:rPr>
              <a:t> debe indicar en qué parte de nuestro directorio raíz guardamos nuestra tipografía post descarga.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Lo adecuado es crear una carpeta, generalmente llamada </a:t>
            </a:r>
            <a:r>
              <a:rPr b="1" i="1" lang="es" sz="1350">
                <a:latin typeface="DM Sans"/>
                <a:ea typeface="DM Sans"/>
                <a:cs typeface="DM Sans"/>
                <a:sym typeface="DM Sans"/>
              </a:rPr>
              <a:t>fonts</a:t>
            </a:r>
            <a:r>
              <a:rPr lang="es" sz="1350">
                <a:latin typeface="DM Sans"/>
                <a:ea typeface="DM Sans"/>
                <a:cs typeface="DM Sans"/>
                <a:sym typeface="DM Sans"/>
              </a:rPr>
              <a:t>, donde almacenaremos todos los archivos de fuentes.</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web</a:t>
            </a:r>
            <a:endParaRPr b="1" sz="4000">
              <a:solidFill>
                <a:schemeClr val="dk1"/>
              </a:solidFill>
              <a:latin typeface="DM Sans"/>
              <a:ea typeface="DM Sans"/>
              <a:cs typeface="DM Sans"/>
              <a:sym typeface="DM Sans"/>
            </a:endParaRPr>
          </a:p>
        </p:txBody>
      </p:sp>
      <p:sp>
        <p:nvSpPr>
          <p:cNvPr id="215" name="Google Shape;215;p31"/>
          <p:cNvSpPr txBox="1"/>
          <p:nvPr/>
        </p:nvSpPr>
        <p:spPr>
          <a:xfrm>
            <a:off x="588850" y="1319300"/>
            <a:ext cx="53865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200"/>
              <a:buFont typeface="Arial"/>
              <a:buNone/>
            </a:pPr>
            <a:r>
              <a:rPr lang="es" sz="1350">
                <a:solidFill>
                  <a:schemeClr val="dk1"/>
                </a:solidFill>
                <a:highlight>
                  <a:schemeClr val="lt1"/>
                </a:highlight>
                <a:latin typeface="DM Sans"/>
                <a:ea typeface="DM Sans"/>
                <a:cs typeface="DM Sans"/>
                <a:sym typeface="DM Sans"/>
              </a:rPr>
              <a:t>Veamos qué opciones de fuentes nos ofrece </a:t>
            </a:r>
            <a:r>
              <a:rPr b="1" lang="es"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Google Fonts</a:t>
            </a:r>
            <a:r>
              <a:rPr lang="es" sz="1350">
                <a:solidFill>
                  <a:schemeClr val="dk1"/>
                </a:solidFill>
                <a:highlight>
                  <a:schemeClr val="lt1"/>
                </a:highlight>
                <a:latin typeface="DM Sans"/>
                <a:ea typeface="DM Sans"/>
                <a:cs typeface="DM Sans"/>
                <a:sym typeface="DM Sans"/>
              </a:rPr>
              <a:t>.</a:t>
            </a:r>
            <a:endParaRPr sz="1350">
              <a:latin typeface="DM Sans"/>
              <a:ea typeface="DM Sans"/>
              <a:cs typeface="DM Sans"/>
              <a:sym typeface="DM Sans"/>
            </a:endParaRPr>
          </a:p>
        </p:txBody>
      </p:sp>
      <p:sp>
        <p:nvSpPr>
          <p:cNvPr id="216" name="Google Shape;216;p31"/>
          <p:cNvSpPr txBox="1"/>
          <p:nvPr/>
        </p:nvSpPr>
        <p:spPr>
          <a:xfrm>
            <a:off x="897650" y="225285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h1</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font-family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A31515"/>
                </a:solidFill>
                <a:latin typeface="Consolas"/>
                <a:ea typeface="Consolas"/>
                <a:cs typeface="Consolas"/>
                <a:sym typeface="Consolas"/>
              </a:rPr>
              <a:t>'Roboto Slab'</a:t>
            </a:r>
            <a:r>
              <a:rPr b="0" i="0" lang="es" sz="1400" u="none" cap="none" strike="noStrike">
                <a:solidFill>
                  <a:schemeClr val="dk1"/>
                </a:solidFill>
                <a:latin typeface="Consolas"/>
                <a:ea typeface="Consolas"/>
                <a:cs typeface="Consolas"/>
                <a:sym typeface="Consolas"/>
              </a:rPr>
              <a:t>,</a:t>
            </a:r>
            <a:r>
              <a:rPr lang="es">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serif</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217" name="Google Shape;217;p31"/>
          <p:cNvSpPr txBox="1"/>
          <p:nvPr/>
        </p:nvSpPr>
        <p:spPr>
          <a:xfrm>
            <a:off x="923800" y="184345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218" name="Google Shape;218;p31"/>
          <p:cNvSpPr txBox="1"/>
          <p:nvPr/>
        </p:nvSpPr>
        <p:spPr>
          <a:xfrm>
            <a:off x="4715913" y="18434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HTML</a:t>
            </a:r>
            <a:endParaRPr b="1" i="0" sz="2000" u="none" cap="none" strike="noStrike">
              <a:solidFill>
                <a:srgbClr val="000000"/>
              </a:solidFill>
              <a:latin typeface="DM Sans"/>
              <a:ea typeface="DM Sans"/>
              <a:cs typeface="DM Sans"/>
              <a:sym typeface="DM Sans"/>
            </a:endParaRPr>
          </a:p>
        </p:txBody>
      </p:sp>
      <p:sp>
        <p:nvSpPr>
          <p:cNvPr id="219" name="Google Shape;219;p31"/>
          <p:cNvSpPr txBox="1"/>
          <p:nvPr/>
        </p:nvSpPr>
        <p:spPr>
          <a:xfrm>
            <a:off x="4715925" y="228925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&lt;head&gt;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&lt;link</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"https://fonts.googleapis.com/css?family=Roboto+Slab&amp;display=swap"</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rel</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"stylesheet"</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&lt;title&gt;</a:t>
            </a:r>
            <a:r>
              <a:rPr b="0" i="0" lang="es" sz="1400" u="none" cap="none" strike="noStrike">
                <a:solidFill>
                  <a:schemeClr val="dk1"/>
                </a:solidFill>
                <a:latin typeface="Consolas"/>
                <a:ea typeface="Consolas"/>
                <a:cs typeface="Consolas"/>
                <a:sym typeface="Consolas"/>
              </a:rPr>
              <a:t>Document</a:t>
            </a:r>
            <a:r>
              <a:rPr b="0" i="0" lang="es" sz="1400" u="none" cap="none" strike="noStrike">
                <a:solidFill>
                  <a:srgbClr val="800000"/>
                </a:solidFill>
                <a:latin typeface="Consolas"/>
                <a:ea typeface="Consolas"/>
                <a:cs typeface="Consolas"/>
                <a:sym typeface="Consolas"/>
              </a:rPr>
              <a:t>&lt;/title&gt;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&lt;/head&gt;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25" name="Google Shape;225;p32"/>
          <p:cNvSpPr txBox="1"/>
          <p:nvPr/>
        </p:nvSpPr>
        <p:spPr>
          <a:xfrm>
            <a:off x="473350" y="2073350"/>
            <a:ext cx="71694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rgbClr val="9E9E9E"/>
                </a:solidFill>
                <a:latin typeface="DM Sans"/>
                <a:ea typeface="DM Sans"/>
                <a:cs typeface="DM Sans"/>
                <a:sym typeface="DM Sans"/>
              </a:rPr>
              <a:t>Crearemos un archivo HTML y otro CSS.  Agregaremos un estilo de tipografía a un archivo. </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226" name="Google Shape;226;p32"/>
          <p:cNvGrpSpPr/>
          <p:nvPr/>
        </p:nvGrpSpPr>
        <p:grpSpPr>
          <a:xfrm>
            <a:off x="473351" y="619523"/>
            <a:ext cx="738900" cy="738900"/>
            <a:chOff x="473351" y="619523"/>
            <a:chExt cx="738900" cy="738900"/>
          </a:xfrm>
        </p:grpSpPr>
        <p:sp>
          <p:nvSpPr>
            <p:cNvPr id="227" name="Google Shape;227;p3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8" name="Google Shape;228;p3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29" name="Google Shape;229;p32"/>
          <p:cNvSpPr txBox="1"/>
          <p:nvPr/>
        </p:nvSpPr>
        <p:spPr>
          <a:xfrm>
            <a:off x="473350" y="38491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83AEFB"/>
              </a:solidFill>
              <a:latin typeface="DM Sans"/>
              <a:ea typeface="DM Sans"/>
              <a:cs typeface="DM Sans"/>
              <a:sym typeface="DM Sans"/>
            </a:endParaRPr>
          </a:p>
        </p:txBody>
      </p:sp>
      <p:sp>
        <p:nvSpPr>
          <p:cNvPr id="230" name="Google Shape;230;p3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Box Model</a:t>
            </a:r>
            <a:endParaRPr b="1" sz="40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FCB6E8"/>
                </a:solidFill>
                <a:latin typeface="DM Sans"/>
                <a:ea typeface="DM Sans"/>
                <a:cs typeface="DM Sans"/>
                <a:sym typeface="DM Sans"/>
              </a:rPr>
              <a:t>Propiedades de la caja</a:t>
            </a:r>
            <a:endParaRPr b="1" sz="4000">
              <a:solidFill>
                <a:srgbClr val="FCB6E8"/>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 sz="4000">
                <a:solidFill>
                  <a:srgbClr val="EAFF6A"/>
                </a:solidFill>
                <a:latin typeface="DM Sans"/>
                <a:ea typeface="DM Sans"/>
                <a:cs typeface="DM Sans"/>
                <a:sym typeface="DM Sans"/>
              </a:rPr>
              <a:t>CSS + BOX MODEL &amp; Flexbox</a:t>
            </a:r>
            <a:endParaRPr b="1" sz="4000">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3</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Desarrollo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4"/>
          <p:cNvSpPr txBox="1"/>
          <p:nvPr/>
        </p:nvSpPr>
        <p:spPr>
          <a:xfrm>
            <a:off x="3112125" y="5367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Propiedades de la caja</a:t>
            </a:r>
            <a:endParaRPr b="1" i="0" sz="4000" u="none" cap="none" strike="noStrike">
              <a:solidFill>
                <a:schemeClr val="dk1"/>
              </a:solidFill>
              <a:latin typeface="DM Sans"/>
              <a:ea typeface="DM Sans"/>
              <a:cs typeface="DM Sans"/>
              <a:sym typeface="DM Sans"/>
            </a:endParaRPr>
          </a:p>
        </p:txBody>
      </p:sp>
      <p:sp>
        <p:nvSpPr>
          <p:cNvPr id="242" name="Google Shape;242;p34"/>
          <p:cNvSpPr txBox="1"/>
          <p:nvPr/>
        </p:nvSpPr>
        <p:spPr>
          <a:xfrm>
            <a:off x="3649500" y="2211613"/>
            <a:ext cx="49872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243" name="Google Shape;243;p34"/>
          <p:cNvSpPr txBox="1"/>
          <p:nvPr/>
        </p:nvSpPr>
        <p:spPr>
          <a:xfrm>
            <a:off x="5329925" y="1956888"/>
            <a:ext cx="3355800" cy="996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i="0" lang="es" sz="1350" u="none" cap="none" strike="noStrike">
                <a:solidFill>
                  <a:srgbClr val="000000"/>
                </a:solidFill>
                <a:highlight>
                  <a:srgbClr val="FCB6E8"/>
                </a:highlight>
                <a:latin typeface="DM Sans"/>
                <a:ea typeface="DM Sans"/>
                <a:cs typeface="DM Sans"/>
                <a:sym typeface="DM Sans"/>
              </a:rPr>
              <a:t>Todos los elementos del HTML son cajas. </a:t>
            </a:r>
            <a:r>
              <a:rPr i="0" lang="es" sz="1350" u="none" cap="none" strike="noStrike">
                <a:solidFill>
                  <a:srgbClr val="000000"/>
                </a:solidFill>
                <a:latin typeface="DM Sans"/>
                <a:ea typeface="DM Sans"/>
                <a:cs typeface="DM Sans"/>
                <a:sym typeface="DM Sans"/>
              </a:rPr>
              <a:t>Un </a:t>
            </a:r>
            <a:r>
              <a:rPr i="1" lang="es" sz="1350" u="none" cap="none" strike="noStrike">
                <a:solidFill>
                  <a:srgbClr val="000000"/>
                </a:solidFill>
                <a:latin typeface="DM Sans"/>
                <a:ea typeface="DM Sans"/>
                <a:cs typeface="DM Sans"/>
                <a:sym typeface="DM Sans"/>
              </a:rPr>
              <a:t>&lt;strong&gt;</a:t>
            </a:r>
            <a:r>
              <a:rPr i="0" lang="es" sz="1350" u="none" cap="none" strike="noStrike">
                <a:solidFill>
                  <a:srgbClr val="000000"/>
                </a:solidFill>
                <a:latin typeface="DM Sans"/>
                <a:ea typeface="DM Sans"/>
                <a:cs typeface="DM Sans"/>
                <a:sym typeface="DM Sans"/>
              </a:rPr>
              <a:t>, un </a:t>
            </a:r>
            <a:r>
              <a:rPr i="1" lang="es" sz="1350" u="none" cap="none" strike="noStrike">
                <a:solidFill>
                  <a:srgbClr val="000000"/>
                </a:solidFill>
                <a:latin typeface="DM Sans"/>
                <a:ea typeface="DM Sans"/>
                <a:cs typeface="DM Sans"/>
                <a:sym typeface="DM Sans"/>
              </a:rPr>
              <a:t>&lt;h2&gt;</a:t>
            </a:r>
            <a:r>
              <a:rPr i="0" lang="es" sz="1350" u="none" cap="none" strike="noStrike">
                <a:solidFill>
                  <a:srgbClr val="000000"/>
                </a:solidFill>
                <a:latin typeface="DM Sans"/>
                <a:ea typeface="DM Sans"/>
                <a:cs typeface="DM Sans"/>
                <a:sym typeface="DM Sans"/>
              </a:rPr>
              <a:t> y demás, son rectangulares: </a:t>
            </a:r>
            <a:endParaRPr i="0" sz="1350" u="none" cap="none" strike="noStrike">
              <a:solidFill>
                <a:srgbClr val="000000"/>
              </a:solidFill>
              <a:latin typeface="DM Sans"/>
              <a:ea typeface="DM Sans"/>
              <a:cs typeface="DM Sans"/>
              <a:sym typeface="DM Sans"/>
            </a:endParaRPr>
          </a:p>
        </p:txBody>
      </p:sp>
      <p:sp>
        <p:nvSpPr>
          <p:cNvPr id="244" name="Google Shape;244;p34"/>
          <p:cNvSpPr txBox="1"/>
          <p:nvPr/>
        </p:nvSpPr>
        <p:spPr>
          <a:xfrm>
            <a:off x="5507825" y="2952900"/>
            <a:ext cx="3000000" cy="21906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15000"/>
              </a:lnSpc>
              <a:spcBef>
                <a:spcPts val="0"/>
              </a:spcBef>
              <a:spcAft>
                <a:spcPts val="0"/>
              </a:spcAft>
              <a:buClr>
                <a:srgbClr val="EA90FF"/>
              </a:buClr>
              <a:buSzPts val="1350"/>
              <a:buFont typeface="Helvetica Neue Light"/>
              <a:buChar char="●"/>
            </a:pPr>
            <a:r>
              <a:rPr i="0" lang="es" sz="1350" u="none" cap="none" strike="noStrike">
                <a:solidFill>
                  <a:srgbClr val="000000"/>
                </a:solidFill>
                <a:latin typeface="DM Sans"/>
                <a:ea typeface="DM Sans"/>
                <a:cs typeface="DM Sans"/>
                <a:sym typeface="DM Sans"/>
              </a:rPr>
              <a:t>En los elementos de </a:t>
            </a:r>
            <a:r>
              <a:rPr b="1" i="0" lang="es" sz="1350" u="none" cap="none" strike="noStrike">
                <a:solidFill>
                  <a:srgbClr val="000000"/>
                </a:solidFill>
                <a:latin typeface="DM Sans"/>
                <a:ea typeface="DM Sans"/>
                <a:cs typeface="DM Sans"/>
                <a:sym typeface="DM Sans"/>
              </a:rPr>
              <a:t>línea</a:t>
            </a:r>
            <a:r>
              <a:rPr i="0" lang="es" sz="1350" u="none" cap="none" strike="noStrike">
                <a:solidFill>
                  <a:srgbClr val="000000"/>
                </a:solidFill>
                <a:latin typeface="DM Sans"/>
                <a:ea typeface="DM Sans"/>
                <a:cs typeface="DM Sans"/>
                <a:sym typeface="DM Sans"/>
              </a:rPr>
              <a:t>, se verá un</a:t>
            </a:r>
            <a:r>
              <a:rPr lang="es" sz="1350">
                <a:latin typeface="DM Sans"/>
                <a:ea typeface="DM Sans"/>
                <a:cs typeface="DM Sans"/>
                <a:sym typeface="DM Sans"/>
              </a:rPr>
              <a:t> elemento </a:t>
            </a:r>
            <a:r>
              <a:rPr i="0" lang="es" sz="1350" u="none" cap="none" strike="noStrike">
                <a:solidFill>
                  <a:srgbClr val="000000"/>
                </a:solidFill>
                <a:latin typeface="DM Sans"/>
                <a:ea typeface="DM Sans"/>
                <a:cs typeface="DM Sans"/>
                <a:sym typeface="DM Sans"/>
              </a:rPr>
              <a:t>al lado del otro. </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Helvetica Neue Light"/>
              <a:buChar char="●"/>
            </a:pPr>
            <a:r>
              <a:rPr i="0" lang="es" sz="1350" u="none" cap="none" strike="noStrike">
                <a:solidFill>
                  <a:srgbClr val="000000"/>
                </a:solidFill>
                <a:latin typeface="DM Sans"/>
                <a:ea typeface="DM Sans"/>
                <a:cs typeface="DM Sans"/>
                <a:sym typeface="DM Sans"/>
              </a:rPr>
              <a:t>En cambio en los de </a:t>
            </a:r>
            <a:r>
              <a:rPr b="1" i="0" lang="es" sz="1350" u="none" cap="none" strike="noStrike">
                <a:solidFill>
                  <a:srgbClr val="000000"/>
                </a:solidFill>
                <a:latin typeface="DM Sans"/>
                <a:ea typeface="DM Sans"/>
                <a:cs typeface="DM Sans"/>
                <a:sym typeface="DM Sans"/>
              </a:rPr>
              <a:t>bloque</a:t>
            </a:r>
            <a:r>
              <a:rPr i="0" lang="es" sz="1350" u="none" cap="none" strike="noStrike">
                <a:solidFill>
                  <a:srgbClr val="000000"/>
                </a:solidFill>
                <a:latin typeface="DM Sans"/>
                <a:ea typeface="DM Sans"/>
                <a:cs typeface="DM Sans"/>
                <a:sym typeface="DM Sans"/>
              </a:rPr>
              <a:t>, uno debajo del otro.</a:t>
            </a:r>
            <a:endParaRPr i="0" sz="1350" u="none" cap="none" strike="noStrike">
              <a:solidFill>
                <a:srgbClr val="000000"/>
              </a:solidFill>
              <a:latin typeface="DM Sans"/>
              <a:ea typeface="DM Sans"/>
              <a:cs typeface="DM Sans"/>
              <a:sym typeface="DM Sans"/>
            </a:endParaRPr>
          </a:p>
        </p:txBody>
      </p:sp>
      <p:pic>
        <p:nvPicPr>
          <p:cNvPr id="245" name="Google Shape;245;p34"/>
          <p:cNvPicPr preferRelativeResize="0"/>
          <p:nvPr/>
        </p:nvPicPr>
        <p:blipFill rotWithShape="1">
          <a:blip r:embed="rId3">
            <a:alphaModFix/>
          </a:blip>
          <a:srcRect b="0" l="0" r="0" t="0"/>
          <a:stretch/>
        </p:blipFill>
        <p:spPr>
          <a:xfrm>
            <a:off x="894625" y="2334475"/>
            <a:ext cx="4519412" cy="219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Alto y ancho de los elementos</a:t>
            </a:r>
            <a:endParaRPr b="1" i="0" sz="3500" u="none" cap="none" strike="noStrike">
              <a:solidFill>
                <a:schemeClr val="lt1"/>
              </a:solidFill>
              <a:latin typeface="DM Sans"/>
              <a:ea typeface="DM Sans"/>
              <a:cs typeface="DM Sans"/>
              <a:sym typeface="DM Sans"/>
            </a:endParaRPr>
          </a:p>
        </p:txBody>
      </p:sp>
      <p:sp>
        <p:nvSpPr>
          <p:cNvPr id="251" name="Google Shape;251;p35"/>
          <p:cNvSpPr/>
          <p:nvPr/>
        </p:nvSpPr>
        <p:spPr>
          <a:xfrm>
            <a:off x="476250" y="1406700"/>
            <a:ext cx="8290800" cy="3184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b="1">
              <a:solidFill>
                <a:schemeClr val="dk1"/>
              </a:solidFill>
              <a:latin typeface="DM Sans"/>
              <a:ea typeface="DM Sans"/>
              <a:cs typeface="DM Sans"/>
              <a:sym typeface="DM Sans"/>
            </a:endParaRPr>
          </a:p>
        </p:txBody>
      </p:sp>
      <p:sp>
        <p:nvSpPr>
          <p:cNvPr id="252" name="Google Shape;252;p35"/>
          <p:cNvSpPr txBox="1"/>
          <p:nvPr/>
        </p:nvSpPr>
        <p:spPr>
          <a:xfrm>
            <a:off x="1028675" y="2037900"/>
            <a:ext cx="29634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Font typeface="Arial"/>
              <a:buNone/>
            </a:pPr>
            <a:r>
              <a:rPr lang="es" sz="1350">
                <a:solidFill>
                  <a:schemeClr val="dk1"/>
                </a:solidFill>
                <a:latin typeface="DM Sans"/>
                <a:ea typeface="DM Sans"/>
                <a:cs typeface="DM Sans"/>
                <a:sym typeface="DM Sans"/>
              </a:rPr>
              <a:t>🔎 Se denomina </a:t>
            </a:r>
            <a:r>
              <a:rPr i="1" lang="es" sz="1350">
                <a:solidFill>
                  <a:schemeClr val="dk1"/>
                </a:solidFill>
                <a:highlight>
                  <a:srgbClr val="FCB6E8"/>
                </a:highlight>
                <a:latin typeface="DM Sans"/>
                <a:ea typeface="DM Sans"/>
                <a:cs typeface="DM Sans"/>
                <a:sym typeface="DM Sans"/>
              </a:rPr>
              <a:t>width</a:t>
            </a:r>
            <a:r>
              <a:rPr lang="es" sz="1350">
                <a:solidFill>
                  <a:schemeClr val="dk1"/>
                </a:solidFill>
                <a:latin typeface="DM Sans"/>
                <a:ea typeface="DM Sans"/>
                <a:cs typeface="DM Sans"/>
                <a:sym typeface="DM Sans"/>
              </a:rPr>
              <a:t> a la propiedad CSS que controla la anchura de la caja de los elementos.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rPr lang="es" sz="1350">
                <a:solidFill>
                  <a:schemeClr val="dk1"/>
                </a:solidFill>
                <a:latin typeface="DM Sans"/>
                <a:ea typeface="DM Sans"/>
                <a:cs typeface="DM Sans"/>
                <a:sym typeface="DM Sans"/>
              </a:rPr>
              <a:t>🔎 Dicha propiedad</a:t>
            </a:r>
            <a:r>
              <a:rPr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no admite valores negativos, y aquellos en porcentaje se calculan a partir de la anchura de su elemento padre. </a:t>
            </a:r>
            <a:endParaRPr sz="1350">
              <a:latin typeface="DM Sans"/>
              <a:ea typeface="DM Sans"/>
              <a:cs typeface="DM Sans"/>
              <a:sym typeface="DM Sans"/>
            </a:endParaRPr>
          </a:p>
        </p:txBody>
      </p:sp>
      <p:sp>
        <p:nvSpPr>
          <p:cNvPr id="253" name="Google Shape;253;p35"/>
          <p:cNvSpPr txBox="1"/>
          <p:nvPr/>
        </p:nvSpPr>
        <p:spPr>
          <a:xfrm>
            <a:off x="1028675" y="1569038"/>
            <a:ext cx="2166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Ancho </a:t>
            </a:r>
            <a:endParaRPr b="1" i="0" sz="1400" u="none" cap="none" strike="noStrike">
              <a:solidFill>
                <a:srgbClr val="000000"/>
              </a:solidFill>
              <a:latin typeface="DM Sans"/>
              <a:ea typeface="DM Sans"/>
              <a:cs typeface="DM Sans"/>
              <a:sym typeface="DM Sans"/>
            </a:endParaRPr>
          </a:p>
        </p:txBody>
      </p:sp>
      <p:sp>
        <p:nvSpPr>
          <p:cNvPr id="254" name="Google Shape;254;p35"/>
          <p:cNvSpPr txBox="1"/>
          <p:nvPr/>
        </p:nvSpPr>
        <p:spPr>
          <a:xfrm>
            <a:off x="5343100" y="2034150"/>
            <a:ext cx="3193500" cy="231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Font typeface="Arial"/>
              <a:buNone/>
            </a:pPr>
            <a:r>
              <a:rPr lang="es" sz="1350">
                <a:solidFill>
                  <a:schemeClr val="dk1"/>
                </a:solidFill>
                <a:latin typeface="DM Sans"/>
                <a:ea typeface="DM Sans"/>
                <a:cs typeface="DM Sans"/>
                <a:sym typeface="DM Sans"/>
              </a:rPr>
              <a:t>🔎 La propiedad CSS que controla la altura de la caja de los elementos se denomina </a:t>
            </a:r>
            <a:r>
              <a:rPr lang="es" sz="1350">
                <a:solidFill>
                  <a:schemeClr val="dk1"/>
                </a:solidFill>
                <a:highlight>
                  <a:srgbClr val="EA90FF"/>
                </a:highlight>
                <a:latin typeface="DM Sans"/>
                <a:ea typeface="DM Sans"/>
                <a:cs typeface="DM Sans"/>
                <a:sym typeface="DM Sans"/>
              </a:rPr>
              <a:t>height.</a:t>
            </a:r>
            <a:endParaRPr sz="1350">
              <a:solidFill>
                <a:schemeClr val="dk1"/>
              </a:solidFill>
              <a:highlight>
                <a:srgbClr val="EA90FF"/>
              </a:highlight>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rPr lang="es" sz="1350">
                <a:solidFill>
                  <a:schemeClr val="dk1"/>
                </a:solidFill>
                <a:latin typeface="DM Sans"/>
                <a:ea typeface="DM Sans"/>
                <a:cs typeface="DM Sans"/>
                <a:sym typeface="DM Sans"/>
              </a:rPr>
              <a:t>🔎 No admite valores negativos, y aquellos en porcentaje se calculan a partir de la altura de su elemento padre.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
        <p:nvSpPr>
          <p:cNvPr id="255" name="Google Shape;255;p35"/>
          <p:cNvSpPr txBox="1"/>
          <p:nvPr/>
        </p:nvSpPr>
        <p:spPr>
          <a:xfrm>
            <a:off x="5565700" y="1567163"/>
            <a:ext cx="274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Alto</a:t>
            </a:r>
            <a:endParaRPr b="1">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nvSpPr>
        <p:spPr>
          <a:xfrm>
            <a:off x="476250" y="3985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Alto y ancho</a:t>
            </a:r>
            <a:endParaRPr b="1" i="0" sz="4000" u="none" cap="none" strike="noStrike">
              <a:solidFill>
                <a:schemeClr val="dk1"/>
              </a:solidFill>
              <a:latin typeface="DM Sans"/>
              <a:ea typeface="DM Sans"/>
              <a:cs typeface="DM Sans"/>
              <a:sym typeface="DM Sans"/>
            </a:endParaRPr>
          </a:p>
        </p:txBody>
      </p:sp>
      <p:sp>
        <p:nvSpPr>
          <p:cNvPr id="261" name="Google Shape;261;p36"/>
          <p:cNvSpPr txBox="1"/>
          <p:nvPr/>
        </p:nvSpPr>
        <p:spPr>
          <a:xfrm>
            <a:off x="776600" y="1703900"/>
            <a:ext cx="38217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600" u="none" cap="none" strike="noStrike">
                <a:solidFill>
                  <a:srgbClr val="FF0000"/>
                </a:solidFill>
                <a:latin typeface="Consolas"/>
                <a:ea typeface="Consolas"/>
                <a:cs typeface="Consolas"/>
                <a:sym typeface="Consolas"/>
              </a:rPr>
              <a:t>background-color</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451A5"/>
                </a:solidFill>
                <a:latin typeface="Consolas"/>
                <a:ea typeface="Consolas"/>
                <a:cs typeface="Consolas"/>
                <a:sym typeface="Consolas"/>
              </a:rPr>
              <a:t>beige</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600" u="none" cap="none" strike="noStrike">
                <a:solidFill>
                  <a:srgbClr val="FF0000"/>
                </a:solidFill>
                <a:latin typeface="Consolas"/>
                <a:ea typeface="Consolas"/>
                <a:cs typeface="Consolas"/>
                <a:sym typeface="Consolas"/>
              </a:rPr>
              <a:t>width</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400px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08000"/>
                </a:solidFill>
                <a:latin typeface="Consolas"/>
                <a:ea typeface="Consolas"/>
                <a:cs typeface="Consolas"/>
                <a:sym typeface="Consolas"/>
              </a:rPr>
              <a:t>/* ancho */</a:t>
            </a:r>
            <a:endParaRPr b="0" i="0" sz="1600" u="none" cap="none" strike="noStrike">
              <a:solidFill>
                <a:srgbClr val="008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600" u="none" cap="none" strike="noStrike">
                <a:solidFill>
                  <a:srgbClr val="FF0000"/>
                </a:solidFill>
                <a:latin typeface="Consolas"/>
                <a:ea typeface="Consolas"/>
                <a:cs typeface="Consolas"/>
                <a:sym typeface="Consolas"/>
              </a:rPr>
              <a:t>height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250px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08000"/>
                </a:solidFill>
                <a:latin typeface="Consolas"/>
                <a:ea typeface="Consolas"/>
                <a:cs typeface="Consolas"/>
                <a:sym typeface="Consolas"/>
              </a:rPr>
              <a:t>/* alto */</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050" u="none" cap="none" strike="noStrike">
              <a:solidFill>
                <a:srgbClr val="000000"/>
              </a:solidFill>
              <a:highlight>
                <a:srgbClr val="FFFFFF"/>
              </a:highlight>
              <a:latin typeface="Courier New"/>
              <a:ea typeface="Courier New"/>
              <a:cs typeface="Courier New"/>
              <a:sym typeface="Courier New"/>
            </a:endParaRPr>
          </a:p>
        </p:txBody>
      </p:sp>
      <p:sp>
        <p:nvSpPr>
          <p:cNvPr id="262" name="Google Shape;262;p36"/>
          <p:cNvSpPr txBox="1"/>
          <p:nvPr/>
        </p:nvSpPr>
        <p:spPr>
          <a:xfrm>
            <a:off x="1976600" y="128015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263" name="Google Shape;263;p36"/>
          <p:cNvSpPr txBox="1"/>
          <p:nvPr/>
        </p:nvSpPr>
        <p:spPr>
          <a:xfrm>
            <a:off x="6211334" y="12801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sp>
        <p:nvSpPr>
          <p:cNvPr id="264" name="Google Shape;264;p36"/>
          <p:cNvSpPr txBox="1"/>
          <p:nvPr/>
        </p:nvSpPr>
        <p:spPr>
          <a:xfrm>
            <a:off x="607725" y="4425750"/>
            <a:ext cx="76962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000000"/>
                </a:solidFill>
                <a:highlight>
                  <a:srgbClr val="EAFF6A"/>
                </a:highlight>
                <a:latin typeface="DM Sans"/>
                <a:ea typeface="DM Sans"/>
                <a:cs typeface="DM Sans"/>
                <a:sym typeface="DM Sans"/>
              </a:rPr>
              <a:t>Valores comunes: unidad (px, porcentaje, rem, viewport) | </a:t>
            </a:r>
            <a:r>
              <a:rPr i="0" lang="es" sz="1350" u="sng" cap="none" strike="noStrike">
                <a:solidFill>
                  <a:srgbClr val="0097A7"/>
                </a:solidFill>
                <a:highlight>
                  <a:srgbClr val="EAFF6A"/>
                </a:highlight>
                <a:latin typeface="DM Sans"/>
                <a:ea typeface="DM Sans"/>
                <a:cs typeface="DM Sans"/>
                <a:sym typeface="DM Sans"/>
                <a:hlinkClick r:id="rId3">
                  <a:extLst>
                    <a:ext uri="{A12FA001-AC4F-418D-AE19-62706E023703}">
                      <ahyp:hlinkClr val="tx"/>
                    </a:ext>
                  </a:extLst>
                </a:hlinkClick>
              </a:rPr>
              <a:t>Ejemplos y más información</a:t>
            </a:r>
            <a:r>
              <a:rPr i="0" lang="es" sz="1350" u="none" cap="none" strike="noStrike">
                <a:solidFill>
                  <a:srgbClr val="000000"/>
                </a:solidFill>
                <a:highlight>
                  <a:srgbClr val="EAFF6A"/>
                </a:highlight>
                <a:latin typeface="DM Sans"/>
                <a:ea typeface="DM Sans"/>
                <a:cs typeface="DM Sans"/>
                <a:sym typeface="DM Sans"/>
              </a:rPr>
              <a:t>.</a:t>
            </a:r>
            <a:endParaRPr i="0" sz="1350" u="none" cap="none" strike="noStrike">
              <a:solidFill>
                <a:srgbClr val="000000"/>
              </a:solidFill>
              <a:highlight>
                <a:srgbClr val="EAFF6A"/>
              </a:highlight>
              <a:latin typeface="DM Sans"/>
              <a:ea typeface="DM Sans"/>
              <a:cs typeface="DM Sans"/>
              <a:sym typeface="DM Sans"/>
            </a:endParaRPr>
          </a:p>
        </p:txBody>
      </p:sp>
      <p:pic>
        <p:nvPicPr>
          <p:cNvPr id="265" name="Google Shape;265;p36"/>
          <p:cNvPicPr preferRelativeResize="0"/>
          <p:nvPr/>
        </p:nvPicPr>
        <p:blipFill rotWithShape="1">
          <a:blip r:embed="rId4">
            <a:alphaModFix/>
          </a:blip>
          <a:srcRect b="-3210" l="0" r="0" t="3210"/>
          <a:stretch/>
        </p:blipFill>
        <p:spPr>
          <a:xfrm>
            <a:off x="4971150" y="1772513"/>
            <a:ext cx="3485464" cy="222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grpSp>
        <p:nvGrpSpPr>
          <p:cNvPr id="270" name="Google Shape;270;p37"/>
          <p:cNvGrpSpPr/>
          <p:nvPr/>
        </p:nvGrpSpPr>
        <p:grpSpPr>
          <a:xfrm>
            <a:off x="1616863" y="1939038"/>
            <a:ext cx="197100" cy="197100"/>
            <a:chOff x="2172088" y="1852650"/>
            <a:chExt cx="197100" cy="197100"/>
          </a:xfrm>
        </p:grpSpPr>
        <p:sp>
          <p:nvSpPr>
            <p:cNvPr id="271" name="Google Shape;271;p37"/>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7"/>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 name="Google Shape;273;p37"/>
          <p:cNvGrpSpPr/>
          <p:nvPr/>
        </p:nvGrpSpPr>
        <p:grpSpPr>
          <a:xfrm>
            <a:off x="1616863" y="2473200"/>
            <a:ext cx="197100" cy="197100"/>
            <a:chOff x="2172088" y="2455775"/>
            <a:chExt cx="197100" cy="197100"/>
          </a:xfrm>
        </p:grpSpPr>
        <p:sp>
          <p:nvSpPr>
            <p:cNvPr id="274" name="Google Shape;274;p37"/>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7"/>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37"/>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Overflow </a:t>
            </a:r>
            <a:endParaRPr b="1" i="0" sz="4000" u="none" cap="none" strike="noStrike">
              <a:solidFill>
                <a:schemeClr val="dk1"/>
              </a:solidFill>
              <a:latin typeface="DM Sans"/>
              <a:ea typeface="DM Sans"/>
              <a:cs typeface="DM Sans"/>
              <a:sym typeface="DM Sans"/>
            </a:endParaRPr>
          </a:p>
        </p:txBody>
      </p:sp>
      <p:grpSp>
        <p:nvGrpSpPr>
          <p:cNvPr id="277" name="Google Shape;277;p37"/>
          <p:cNvGrpSpPr/>
          <p:nvPr/>
        </p:nvGrpSpPr>
        <p:grpSpPr>
          <a:xfrm>
            <a:off x="1616863" y="2943225"/>
            <a:ext cx="197100" cy="197100"/>
            <a:chOff x="2172088" y="3058775"/>
            <a:chExt cx="197100" cy="197100"/>
          </a:xfrm>
        </p:grpSpPr>
        <p:sp>
          <p:nvSpPr>
            <p:cNvPr id="278" name="Google Shape;278;p37"/>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7"/>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 name="Google Shape;280;p37"/>
          <p:cNvGrpSpPr/>
          <p:nvPr/>
        </p:nvGrpSpPr>
        <p:grpSpPr>
          <a:xfrm>
            <a:off x="1616863" y="3785075"/>
            <a:ext cx="197100" cy="197100"/>
            <a:chOff x="2172088" y="3661775"/>
            <a:chExt cx="197100" cy="197100"/>
          </a:xfrm>
        </p:grpSpPr>
        <p:sp>
          <p:nvSpPr>
            <p:cNvPr id="281" name="Google Shape;281;p37"/>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7"/>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37"/>
          <p:cNvSpPr txBox="1"/>
          <p:nvPr/>
        </p:nvSpPr>
        <p:spPr>
          <a:xfrm>
            <a:off x="1877900" y="1358425"/>
            <a:ext cx="7017600" cy="27303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s" sz="1350">
                <a:solidFill>
                  <a:schemeClr val="dk1"/>
                </a:solidFill>
                <a:latin typeface="DM Sans"/>
                <a:ea typeface="DM Sans"/>
                <a:cs typeface="DM Sans"/>
                <a:sym typeface="DM Sans"/>
              </a:rPr>
              <a:t>Propiedad: </a:t>
            </a:r>
            <a:r>
              <a:rPr b="1" lang="es" sz="1350">
                <a:solidFill>
                  <a:schemeClr val="dk1"/>
                </a:solidFill>
                <a:highlight>
                  <a:srgbClr val="FCB6E8"/>
                </a:highlight>
                <a:latin typeface="DM Sans"/>
                <a:ea typeface="DM Sans"/>
                <a:cs typeface="DM Sans"/>
                <a:sym typeface="DM Sans"/>
              </a:rPr>
              <a:t>ov</a:t>
            </a:r>
            <a:r>
              <a:rPr b="1" lang="es" sz="1350">
                <a:solidFill>
                  <a:schemeClr val="dk1"/>
                </a:solidFill>
                <a:highlight>
                  <a:srgbClr val="FCB6E8"/>
                </a:highlight>
                <a:latin typeface="DM Sans"/>
                <a:ea typeface="DM Sans"/>
                <a:cs typeface="DM Sans"/>
                <a:sym typeface="DM Sans"/>
              </a:rPr>
              <a:t>erflow </a:t>
            </a:r>
            <a:r>
              <a:rPr b="1"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Tiene 4 valores posibles:  </a:t>
            </a:r>
            <a:endParaRPr b="1"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rPr b="1" lang="es" sz="1350">
                <a:solidFill>
                  <a:schemeClr val="dk1"/>
                </a:solidFill>
                <a:latin typeface="DM Sans"/>
                <a:ea typeface="DM Sans"/>
                <a:cs typeface="DM Sans"/>
                <a:sym typeface="DM Sans"/>
              </a:rPr>
              <a:t>Visible:</a:t>
            </a:r>
            <a:r>
              <a:rPr lang="es" sz="1350">
                <a:solidFill>
                  <a:schemeClr val="dk1"/>
                </a:solidFill>
                <a:latin typeface="DM Sans"/>
                <a:ea typeface="DM Sans"/>
                <a:cs typeface="DM Sans"/>
                <a:sym typeface="DM Sans"/>
              </a:rPr>
              <a:t> valor por defecto. El excedente es visible.  </a:t>
            </a:r>
            <a:endParaRPr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rPr b="1" lang="es" sz="1350">
                <a:solidFill>
                  <a:schemeClr val="dk1"/>
                </a:solidFill>
                <a:latin typeface="DM Sans"/>
                <a:ea typeface="DM Sans"/>
                <a:cs typeface="DM Sans"/>
                <a:sym typeface="DM Sans"/>
              </a:rPr>
              <a:t>Hidden:</a:t>
            </a:r>
            <a:r>
              <a:rPr lang="es" sz="1350">
                <a:solidFill>
                  <a:schemeClr val="dk1"/>
                </a:solidFill>
                <a:latin typeface="DM Sans"/>
                <a:ea typeface="DM Sans"/>
                <a:cs typeface="DM Sans"/>
                <a:sym typeface="DM Sans"/>
              </a:rPr>
              <a:t> el excedente no se muestra (lo corta) → </a:t>
            </a:r>
            <a:r>
              <a:rPr lang="es" sz="1350">
                <a:solidFill>
                  <a:schemeClr val="dk1"/>
                </a:solidFill>
                <a:highlight>
                  <a:srgbClr val="FCB6E8"/>
                </a:highlight>
                <a:latin typeface="DM Sans"/>
                <a:ea typeface="DM Sans"/>
                <a:cs typeface="DM Sans"/>
                <a:sym typeface="DM Sans"/>
              </a:rPr>
              <a:t> recomendado.  </a:t>
            </a:r>
            <a:endParaRPr sz="1350">
              <a:solidFill>
                <a:schemeClr val="dk1"/>
              </a:solidFill>
              <a:highlight>
                <a:srgbClr val="FCB6E8"/>
              </a:highlight>
              <a:latin typeface="DM Sans"/>
              <a:ea typeface="DM Sans"/>
              <a:cs typeface="DM Sans"/>
              <a:sym typeface="DM Sans"/>
            </a:endParaRPr>
          </a:p>
          <a:p>
            <a:pPr indent="0" lvl="0" marL="0" rtl="0" algn="l">
              <a:lnSpc>
                <a:spcPct val="12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rPr b="1" lang="es" sz="1350">
                <a:solidFill>
                  <a:schemeClr val="dk1"/>
                </a:solidFill>
                <a:latin typeface="DM Sans"/>
                <a:ea typeface="DM Sans"/>
                <a:cs typeface="DM Sans"/>
                <a:sym typeface="DM Sans"/>
              </a:rPr>
              <a:t>Scroll:</a:t>
            </a:r>
            <a:r>
              <a:rPr lang="es" sz="1350">
                <a:solidFill>
                  <a:schemeClr val="dk1"/>
                </a:solidFill>
                <a:latin typeface="DM Sans"/>
                <a:ea typeface="DM Sans"/>
                <a:cs typeface="DM Sans"/>
                <a:sym typeface="DM Sans"/>
              </a:rPr>
              <a:t> genera una barra de scroll en los dos ejes (x/y) del elemento, aunque no se necesite.  </a:t>
            </a:r>
            <a:endParaRPr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rPr b="1" lang="es" sz="1350">
                <a:solidFill>
                  <a:schemeClr val="dk1"/>
                </a:solidFill>
                <a:latin typeface="DM Sans"/>
                <a:ea typeface="DM Sans"/>
                <a:cs typeface="DM Sans"/>
                <a:sym typeface="DM Sans"/>
              </a:rPr>
              <a:t>Auto:</a:t>
            </a:r>
            <a:r>
              <a:rPr lang="es" sz="1350">
                <a:solidFill>
                  <a:schemeClr val="dk1"/>
                </a:solidFill>
                <a:latin typeface="DM Sans"/>
                <a:ea typeface="DM Sans"/>
                <a:cs typeface="DM Sans"/>
                <a:sym typeface="DM Sans"/>
              </a:rPr>
              <a:t> genera el scroll solo en el eje necesario.</a:t>
            </a:r>
            <a:endParaRPr sz="1350">
              <a:highlight>
                <a:srgbClr val="FCB6E8"/>
              </a:highlight>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nvSpPr>
        <p:spPr>
          <a:xfrm>
            <a:off x="3167572"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1" lang="es" sz="4000" u="none" cap="none" strike="noStrike">
                <a:solidFill>
                  <a:srgbClr val="000000"/>
                </a:solidFill>
                <a:latin typeface="DM Sans"/>
                <a:ea typeface="DM Sans"/>
                <a:cs typeface="DM Sans"/>
                <a:sym typeface="DM Sans"/>
              </a:rPr>
              <a:t>A</a:t>
            </a:r>
            <a:r>
              <a:rPr b="1" lang="es" sz="4000">
                <a:latin typeface="DM Sans"/>
                <a:ea typeface="DM Sans"/>
                <a:cs typeface="DM Sans"/>
                <a:sym typeface="DM Sans"/>
              </a:rPr>
              <a:t>lgo para aclarar</a:t>
            </a:r>
            <a:endParaRPr b="1" sz="4000" u="none" cap="none" strike="noStrike">
              <a:solidFill>
                <a:srgbClr val="000000"/>
              </a:solidFill>
              <a:latin typeface="DM Sans"/>
              <a:ea typeface="DM Sans"/>
              <a:cs typeface="DM Sans"/>
              <a:sym typeface="DM Sans"/>
            </a:endParaRPr>
          </a:p>
        </p:txBody>
      </p:sp>
      <p:sp>
        <p:nvSpPr>
          <p:cNvPr id="289" name="Google Shape;289;p38"/>
          <p:cNvSpPr txBox="1"/>
          <p:nvPr/>
        </p:nvSpPr>
        <p:spPr>
          <a:xfrm>
            <a:off x="4480150" y="1601000"/>
            <a:ext cx="3549900" cy="22269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i="0" lang="es" sz="1350" u="none" cap="none" strike="noStrike">
                <a:solidFill>
                  <a:srgbClr val="000000"/>
                </a:solidFill>
                <a:latin typeface="DM Sans"/>
                <a:ea typeface="DM Sans"/>
                <a:cs typeface="DM Sans"/>
                <a:sym typeface="DM Sans"/>
              </a:rPr>
              <a:t>Cuando un elemento tiene un alto o ancho fijos, </a:t>
            </a:r>
            <a:r>
              <a:rPr i="0" lang="es" sz="1350" u="none" cap="none" strike="noStrike">
                <a:solidFill>
                  <a:srgbClr val="000000"/>
                </a:solidFill>
                <a:highlight>
                  <a:srgbClr val="FCB6E8"/>
                </a:highlight>
                <a:latin typeface="DM Sans"/>
                <a:ea typeface="DM Sans"/>
                <a:cs typeface="DM Sans"/>
                <a:sym typeface="DM Sans"/>
              </a:rPr>
              <a:t>cualquier contenido que exceda la caja será visible.</a:t>
            </a:r>
            <a:r>
              <a:rPr i="0" lang="es" sz="1350" u="none" cap="none" strike="noStrike">
                <a:solidFill>
                  <a:srgbClr val="000000"/>
                </a:solidFill>
                <a:latin typeface="DM Sans"/>
                <a:ea typeface="DM Sans"/>
                <a:cs typeface="DM Sans"/>
                <a:sym typeface="DM Sans"/>
              </a:rPr>
              <a:t> El inconveniente que esto genera es que, si luego se suma otro contenido, los mismos se van a superponer. </a:t>
            </a:r>
            <a:endParaRPr i="0" sz="1350" u="none" cap="none" strike="noStrike">
              <a:solidFill>
                <a:srgbClr val="000000"/>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i="0" sz="1350" u="none" cap="none" strike="noStrike">
              <a:solidFill>
                <a:srgbClr val="000000"/>
              </a:solidFill>
              <a:latin typeface="DM Sans"/>
              <a:ea typeface="DM Sans"/>
              <a:cs typeface="DM Sans"/>
              <a:sym typeface="DM Sans"/>
            </a:endParaRPr>
          </a:p>
        </p:txBody>
      </p:sp>
      <p:sp>
        <p:nvSpPr>
          <p:cNvPr id="290" name="Google Shape;290;p38"/>
          <p:cNvSpPr/>
          <p:nvPr/>
        </p:nvSpPr>
        <p:spPr>
          <a:xfrm>
            <a:off x="663325" y="928700"/>
            <a:ext cx="2112600" cy="1234800"/>
          </a:xfrm>
          <a:prstGeom prst="rect">
            <a:avLst/>
          </a:prstGeom>
          <a:solidFill>
            <a:srgbClr val="FF00FF">
              <a:alpha val="40000"/>
            </a:srgbClr>
          </a:solidFill>
          <a:ln cap="flat" cmpd="sng" w="952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8"/>
          <p:cNvSpPr/>
          <p:nvPr/>
        </p:nvSpPr>
        <p:spPr>
          <a:xfrm>
            <a:off x="1187625" y="2948700"/>
            <a:ext cx="2112600" cy="1234800"/>
          </a:xfrm>
          <a:prstGeom prst="rect">
            <a:avLst/>
          </a:prstGeom>
          <a:solidFill>
            <a:srgbClr val="83AEFB"/>
          </a:solidFill>
          <a:ln cap="flat" cmpd="sng" w="952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
          <p:cNvSpPr/>
          <p:nvPr/>
        </p:nvSpPr>
        <p:spPr>
          <a:xfrm>
            <a:off x="917125" y="1954350"/>
            <a:ext cx="2112600" cy="1234800"/>
          </a:xfrm>
          <a:prstGeom prst="rect">
            <a:avLst/>
          </a:prstGeom>
          <a:solidFill>
            <a:srgbClr val="EEFF41"/>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8"/>
          <p:cNvSpPr txBox="1"/>
          <p:nvPr/>
        </p:nvSpPr>
        <p:spPr>
          <a:xfrm>
            <a:off x="1238650" y="1249250"/>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DM Sans"/>
                <a:ea typeface="DM Sans"/>
                <a:cs typeface="DM Sans"/>
                <a:sym typeface="DM Sans"/>
              </a:rPr>
              <a:t>C</a:t>
            </a:r>
            <a:r>
              <a:rPr b="1" lang="es" sz="1800">
                <a:latin typeface="DM Sans"/>
                <a:ea typeface="DM Sans"/>
                <a:cs typeface="DM Sans"/>
                <a:sym typeface="DM Sans"/>
              </a:rPr>
              <a:t>AJA 1</a:t>
            </a:r>
            <a:r>
              <a:rPr b="1" i="0" lang="es" sz="1800" u="none" cap="none" strike="noStrike">
                <a:solidFill>
                  <a:srgbClr val="000000"/>
                </a:solidFill>
                <a:latin typeface="DM Sans"/>
                <a:ea typeface="DM Sans"/>
                <a:cs typeface="DM Sans"/>
                <a:sym typeface="DM Sans"/>
              </a:rPr>
              <a:t> </a:t>
            </a:r>
            <a:endParaRPr b="1" i="0" sz="1800" u="none" cap="none" strike="noStrike">
              <a:solidFill>
                <a:srgbClr val="000000"/>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
        <p:nvSpPr>
          <p:cNvPr id="294" name="Google Shape;294;p38"/>
          <p:cNvSpPr txBox="1"/>
          <p:nvPr/>
        </p:nvSpPr>
        <p:spPr>
          <a:xfrm>
            <a:off x="1773125" y="3371275"/>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DM Sans"/>
                <a:ea typeface="DM Sans"/>
                <a:cs typeface="DM Sans"/>
                <a:sym typeface="DM Sans"/>
              </a:rPr>
              <a:t>C</a:t>
            </a:r>
            <a:r>
              <a:rPr b="1" lang="es" sz="1800">
                <a:latin typeface="DM Sans"/>
                <a:ea typeface="DM Sans"/>
                <a:cs typeface="DM Sans"/>
                <a:sym typeface="DM Sans"/>
              </a:rPr>
              <a:t>AJA 3</a:t>
            </a:r>
            <a:r>
              <a:rPr b="1" i="0" lang="es" sz="1800" u="none" cap="none" strike="noStrike">
                <a:solidFill>
                  <a:srgbClr val="000000"/>
                </a:solidFill>
                <a:latin typeface="DM Sans"/>
                <a:ea typeface="DM Sans"/>
                <a:cs typeface="DM Sans"/>
                <a:sym typeface="DM Sans"/>
              </a:rPr>
              <a:t> </a:t>
            </a:r>
            <a:endParaRPr b="1" i="0" sz="1800" u="none" cap="none" strike="noStrike">
              <a:solidFill>
                <a:srgbClr val="000000"/>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
        <p:nvSpPr>
          <p:cNvPr id="295" name="Google Shape;295;p38"/>
          <p:cNvSpPr txBox="1"/>
          <p:nvPr/>
        </p:nvSpPr>
        <p:spPr>
          <a:xfrm>
            <a:off x="1482900" y="2310263"/>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DM Sans"/>
                <a:ea typeface="DM Sans"/>
                <a:cs typeface="DM Sans"/>
                <a:sym typeface="DM Sans"/>
              </a:rPr>
              <a:t>C</a:t>
            </a:r>
            <a:r>
              <a:rPr b="1" lang="es" sz="1800">
                <a:latin typeface="DM Sans"/>
                <a:ea typeface="DM Sans"/>
                <a:cs typeface="DM Sans"/>
                <a:sym typeface="DM Sans"/>
              </a:rPr>
              <a:t>AJA 2</a:t>
            </a:r>
            <a:r>
              <a:rPr b="1" i="0" lang="es" sz="1800" u="none" cap="none" strike="noStrike">
                <a:solidFill>
                  <a:srgbClr val="000000"/>
                </a:solidFill>
                <a:latin typeface="DM Sans"/>
                <a:ea typeface="DM Sans"/>
                <a:cs typeface="DM Sans"/>
                <a:sym typeface="DM Sans"/>
              </a:rPr>
              <a:t> </a:t>
            </a:r>
            <a:endParaRPr b="1" i="0" sz="1800" u="none" cap="none" strike="noStrike">
              <a:solidFill>
                <a:srgbClr val="000000"/>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nvSpPr>
        <p:spPr>
          <a:xfrm>
            <a:off x="1453047" y="2204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1" lang="es" sz="4000">
                <a:latin typeface="DM Sans"/>
                <a:ea typeface="DM Sans"/>
                <a:cs typeface="DM Sans"/>
                <a:sym typeface="DM Sans"/>
              </a:rPr>
              <a:t>Ejemplo</a:t>
            </a:r>
            <a:endParaRPr b="1" sz="4000" u="none" cap="none" strike="noStrike">
              <a:solidFill>
                <a:srgbClr val="000000"/>
              </a:solidFill>
              <a:latin typeface="DM Sans"/>
              <a:ea typeface="DM Sans"/>
              <a:cs typeface="DM Sans"/>
              <a:sym typeface="DM Sans"/>
            </a:endParaRPr>
          </a:p>
        </p:txBody>
      </p:sp>
      <p:sp>
        <p:nvSpPr>
          <p:cNvPr id="301" name="Google Shape;301;p39"/>
          <p:cNvSpPr txBox="1"/>
          <p:nvPr/>
        </p:nvSpPr>
        <p:spPr>
          <a:xfrm>
            <a:off x="4263525" y="1383050"/>
            <a:ext cx="4154700" cy="317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decorativas */</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solid 1px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padding</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5px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display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inline-block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font-size</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32px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font-family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Arial</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propiedades que hacen el "problema" */</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100px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height</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110px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302" name="Google Shape;302;p39"/>
          <p:cNvSpPr txBox="1"/>
          <p:nvPr/>
        </p:nvSpPr>
        <p:spPr>
          <a:xfrm>
            <a:off x="4408625" y="983525"/>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303" name="Google Shape;303;p39"/>
          <p:cNvSpPr txBox="1"/>
          <p:nvPr/>
        </p:nvSpPr>
        <p:spPr>
          <a:xfrm>
            <a:off x="1213800" y="213745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CSS IS &lt;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&gt;AWESOME&lt;/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304" name="Google Shape;304;p39"/>
          <p:cNvSpPr txBox="1"/>
          <p:nvPr/>
        </p:nvSpPr>
        <p:spPr>
          <a:xfrm>
            <a:off x="818275" y="1490575"/>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HTML</a:t>
            </a:r>
            <a:endParaRPr b="1" i="0" sz="2000" u="none" cap="none" strike="noStrike">
              <a:solidFill>
                <a:srgbClr val="000000"/>
              </a:solidFill>
              <a:latin typeface="DM Sans"/>
              <a:ea typeface="DM Sans"/>
              <a:cs typeface="DM Sans"/>
              <a:sym typeface="DM Sans"/>
            </a:endParaRPr>
          </a:p>
        </p:txBody>
      </p:sp>
      <p:pic>
        <p:nvPicPr>
          <p:cNvPr id="305" name="Google Shape;305;p39"/>
          <p:cNvPicPr preferRelativeResize="0"/>
          <p:nvPr/>
        </p:nvPicPr>
        <p:blipFill rotWithShape="1">
          <a:blip r:embed="rId3">
            <a:alphaModFix/>
          </a:blip>
          <a:srcRect b="0" l="0" r="0" t="0"/>
          <a:stretch/>
        </p:blipFill>
        <p:spPr>
          <a:xfrm>
            <a:off x="1562463" y="3254975"/>
            <a:ext cx="2486025" cy="1600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nvSpPr>
        <p:spPr>
          <a:xfrm>
            <a:off x="4213925" y="1280150"/>
            <a:ext cx="4453800" cy="3367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solid 1px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padding</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5px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display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inline-block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font-size</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32px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font-family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Arial</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propiedades que hacen el "problema" */</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100px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FF0000"/>
                </a:solidFill>
                <a:latin typeface="Consolas"/>
                <a:ea typeface="Consolas"/>
                <a:cs typeface="Consolas"/>
                <a:sym typeface="Consolas"/>
              </a:rPr>
              <a:t>height</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110px</a:t>
            </a:r>
            <a:r>
              <a:rPr b="0" i="0" lang="es" sz="1200" u="none" cap="none" strike="noStrike">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lang="es" sz="1200">
                <a:solidFill>
                  <a:srgbClr val="800000"/>
                </a:solidFill>
                <a:latin typeface="Consolas"/>
                <a:ea typeface="Consolas"/>
                <a:cs typeface="Consolas"/>
                <a:sym typeface="Consolas"/>
              </a:rPr>
              <a:t>/* solución */</a:t>
            </a:r>
            <a:endParaRPr sz="1200">
              <a:solidFill>
                <a:srgbClr val="800000"/>
              </a:solidFill>
              <a:latin typeface="Consolas"/>
              <a:ea typeface="Consolas"/>
              <a:cs typeface="Consolas"/>
              <a:sym typeface="Consolas"/>
            </a:endParaRPr>
          </a:p>
          <a:p>
            <a:pPr indent="457200" lvl="0" marL="0" rtl="0" algn="l">
              <a:lnSpc>
                <a:spcPct val="150000"/>
              </a:lnSpc>
              <a:spcBef>
                <a:spcPts val="0"/>
              </a:spcBef>
              <a:spcAft>
                <a:spcPts val="0"/>
              </a:spcAft>
              <a:buClr>
                <a:schemeClr val="dk1"/>
              </a:buClr>
              <a:buFont typeface="Arial"/>
              <a:buNone/>
            </a:pPr>
            <a:r>
              <a:rPr lang="es" sz="1200">
                <a:solidFill>
                  <a:srgbClr val="FF0000"/>
                </a:solidFill>
                <a:latin typeface="Consolas"/>
                <a:ea typeface="Consolas"/>
                <a:cs typeface="Consolas"/>
                <a:sym typeface="Consolas"/>
              </a:rPr>
              <a:t>overflow</a:t>
            </a:r>
            <a:r>
              <a:rPr lang="es" sz="1200">
                <a:solidFill>
                  <a:srgbClr val="800000"/>
                </a:solidFill>
                <a:latin typeface="Consolas"/>
                <a:ea typeface="Consolas"/>
                <a:cs typeface="Consolas"/>
                <a:sym typeface="Consolas"/>
              </a:rPr>
              <a:t>: </a:t>
            </a:r>
            <a:r>
              <a:rPr lang="es" sz="1200">
                <a:solidFill>
                  <a:srgbClr val="0000FF"/>
                </a:solidFill>
                <a:latin typeface="Consolas"/>
                <a:ea typeface="Consolas"/>
                <a:cs typeface="Consolas"/>
                <a:sym typeface="Consolas"/>
              </a:rPr>
              <a:t>hidden</a:t>
            </a:r>
            <a:r>
              <a:rPr lang="es"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lang="es"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311" name="Google Shape;311;p40"/>
          <p:cNvSpPr txBox="1"/>
          <p:nvPr/>
        </p:nvSpPr>
        <p:spPr>
          <a:xfrm>
            <a:off x="1453047" y="2204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1" lang="es" sz="4000">
                <a:latin typeface="DM Sans"/>
                <a:ea typeface="DM Sans"/>
                <a:cs typeface="DM Sans"/>
                <a:sym typeface="DM Sans"/>
              </a:rPr>
              <a:t>Solución</a:t>
            </a:r>
            <a:endParaRPr b="1" sz="4000" u="none" cap="none" strike="noStrike">
              <a:solidFill>
                <a:srgbClr val="000000"/>
              </a:solidFill>
              <a:latin typeface="DM Sans"/>
              <a:ea typeface="DM Sans"/>
              <a:cs typeface="DM Sans"/>
              <a:sym typeface="DM Sans"/>
            </a:endParaRPr>
          </a:p>
        </p:txBody>
      </p:sp>
      <p:sp>
        <p:nvSpPr>
          <p:cNvPr id="312" name="Google Shape;312;p40"/>
          <p:cNvSpPr txBox="1"/>
          <p:nvPr/>
        </p:nvSpPr>
        <p:spPr>
          <a:xfrm>
            <a:off x="4265575" y="83435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313" name="Google Shape;313;p40"/>
          <p:cNvSpPr txBox="1"/>
          <p:nvPr/>
        </p:nvSpPr>
        <p:spPr>
          <a:xfrm>
            <a:off x="627900"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CSS IS &lt;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&gt;AWESOME&lt;/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314" name="Google Shape;314;p40"/>
          <p:cNvSpPr txBox="1"/>
          <p:nvPr/>
        </p:nvSpPr>
        <p:spPr>
          <a:xfrm>
            <a:off x="818275" y="15504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HTML</a:t>
            </a:r>
            <a:endParaRPr b="1" i="0" sz="2000" u="none" cap="none" strike="noStrike">
              <a:solidFill>
                <a:srgbClr val="000000"/>
              </a:solidFill>
              <a:latin typeface="DM Sans"/>
              <a:ea typeface="DM Sans"/>
              <a:cs typeface="DM Sans"/>
              <a:sym typeface="DM Sans"/>
            </a:endParaRPr>
          </a:p>
        </p:txBody>
      </p:sp>
      <p:pic>
        <p:nvPicPr>
          <p:cNvPr id="315" name="Google Shape;315;p40"/>
          <p:cNvPicPr preferRelativeResize="0"/>
          <p:nvPr/>
        </p:nvPicPr>
        <p:blipFill rotWithShape="1">
          <a:blip r:embed="rId3">
            <a:alphaModFix/>
          </a:blip>
          <a:srcRect b="0" l="0" r="0" t="0"/>
          <a:stretch/>
        </p:blipFill>
        <p:spPr>
          <a:xfrm>
            <a:off x="1557063" y="3228175"/>
            <a:ext cx="2371725" cy="1762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grpSp>
        <p:nvGrpSpPr>
          <p:cNvPr id="320" name="Google Shape;320;p41"/>
          <p:cNvGrpSpPr/>
          <p:nvPr/>
        </p:nvGrpSpPr>
        <p:grpSpPr>
          <a:xfrm>
            <a:off x="457338" y="468286"/>
            <a:ext cx="431100" cy="431100"/>
            <a:chOff x="4616400" y="1950761"/>
            <a:chExt cx="431100" cy="431100"/>
          </a:xfrm>
        </p:grpSpPr>
        <p:sp>
          <p:nvSpPr>
            <p:cNvPr id="321" name="Google Shape;321;p41"/>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4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323" name="Google Shape;323;p41"/>
          <p:cNvSpPr txBox="1"/>
          <p:nvPr/>
        </p:nvSpPr>
        <p:spPr>
          <a:xfrm>
            <a:off x="606450" y="1820575"/>
            <a:ext cx="80613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300">
                <a:solidFill>
                  <a:schemeClr val="lt1"/>
                </a:solidFill>
                <a:latin typeface="DM Sans"/>
                <a:ea typeface="DM Sans"/>
                <a:cs typeface="DM Sans"/>
                <a:sym typeface="DM Sans"/>
              </a:rPr>
              <a:t>👉 El concepto de que “todo es una caja”, da lugar al modelo de posicionamiento </a:t>
            </a:r>
            <a:r>
              <a:rPr b="1" lang="es" sz="2300">
                <a:solidFill>
                  <a:srgbClr val="EAFF6A"/>
                </a:solidFill>
                <a:latin typeface="DM Sans"/>
                <a:ea typeface="DM Sans"/>
                <a:cs typeface="DM Sans"/>
                <a:sym typeface="DM Sans"/>
              </a:rPr>
              <a:t>box model.</a:t>
            </a:r>
            <a:r>
              <a:rPr lang="es" sz="2300">
                <a:solidFill>
                  <a:schemeClr val="lt1"/>
                </a:solidFill>
                <a:latin typeface="DM Sans"/>
                <a:ea typeface="DM Sans"/>
                <a:cs typeface="DM Sans"/>
                <a:sym typeface="DM Sans"/>
              </a:rPr>
              <a:t> </a:t>
            </a:r>
            <a:endParaRPr sz="23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300">
              <a:solidFill>
                <a:schemeClr val="lt1"/>
              </a:solidFill>
              <a:latin typeface="DM Sans"/>
              <a:ea typeface="DM Sans"/>
              <a:cs typeface="DM Sans"/>
              <a:sym typeface="DM Sans"/>
            </a:endParaRPr>
          </a:p>
          <a:p>
            <a:pPr indent="0" lvl="0" marL="0" rtl="0" algn="l">
              <a:spcBef>
                <a:spcPts val="0"/>
              </a:spcBef>
              <a:spcAft>
                <a:spcPts val="0"/>
              </a:spcAft>
              <a:buNone/>
            </a:pPr>
            <a:r>
              <a:rPr lang="es" sz="2300">
                <a:solidFill>
                  <a:schemeClr val="lt1"/>
                </a:solidFill>
                <a:latin typeface="DM Sans"/>
                <a:ea typeface="DM Sans"/>
                <a:cs typeface="DM Sans"/>
                <a:sym typeface="DM Sans"/>
              </a:rPr>
              <a:t>👉 Sin importar si son de línea o de bloque (pero tienen su incidencia en lo que sean), todas las etiquetas tienen propiedades en común.</a:t>
            </a:r>
            <a:endParaRPr sz="2300">
              <a:solidFill>
                <a:schemeClr val="lt1"/>
              </a:solidFill>
              <a:latin typeface="DM Sans"/>
              <a:ea typeface="DM Sans"/>
              <a:cs typeface="DM Sans"/>
              <a:sym typeface="DM Sans"/>
            </a:endParaRPr>
          </a:p>
        </p:txBody>
      </p:sp>
      <p:sp>
        <p:nvSpPr>
          <p:cNvPr id="324" name="Google Shape;324;p41"/>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Box Model</a:t>
            </a:r>
            <a:endParaRPr b="1" sz="4000">
              <a:solidFill>
                <a:srgbClr val="EAFF6A"/>
              </a:solidFill>
              <a:latin typeface="DM Sans"/>
              <a:ea typeface="DM Sans"/>
              <a:cs typeface="DM Sans"/>
              <a:sym typeface="DM Sans"/>
            </a:endParaRPr>
          </a:p>
        </p:txBody>
      </p:sp>
      <p:sp>
        <p:nvSpPr>
          <p:cNvPr id="325" name="Google Shape;325;p4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nvSpPr>
        <p:spPr>
          <a:xfrm>
            <a:off x="482375" y="1623725"/>
            <a:ext cx="4674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1000"/>
              </a:spcAft>
              <a:buClr>
                <a:srgbClr val="000000"/>
              </a:buClr>
              <a:buSzPts val="1300"/>
              <a:buFont typeface="Arial"/>
              <a:buNone/>
            </a:pPr>
            <a:r>
              <a:t/>
            </a:r>
            <a:endParaRPr b="0" i="0" sz="1300" u="none" cap="none" strike="noStrike">
              <a:solidFill>
                <a:srgbClr val="000000"/>
              </a:solidFill>
              <a:latin typeface="Helvetica Neue Light"/>
              <a:ea typeface="Helvetica Neue Light"/>
              <a:cs typeface="Helvetica Neue Light"/>
              <a:sym typeface="Helvetica Neue Light"/>
            </a:endParaRPr>
          </a:p>
        </p:txBody>
      </p:sp>
      <p:sp>
        <p:nvSpPr>
          <p:cNvPr id="331" name="Google Shape;331;p42"/>
          <p:cNvSpPr txBox="1"/>
          <p:nvPr/>
        </p:nvSpPr>
        <p:spPr>
          <a:xfrm>
            <a:off x="482375" y="732425"/>
            <a:ext cx="3955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Propiedades en común</a:t>
            </a:r>
            <a:endParaRPr b="1" i="0" sz="1100" u="none" cap="none" strike="noStrike">
              <a:solidFill>
                <a:schemeClr val="dk1"/>
              </a:solidFill>
              <a:latin typeface="Helvetica Neue"/>
              <a:ea typeface="Helvetica Neue"/>
              <a:cs typeface="Helvetica Neue"/>
              <a:sym typeface="Helvetica Neue"/>
            </a:endParaRPr>
          </a:p>
        </p:txBody>
      </p:sp>
      <p:pic>
        <p:nvPicPr>
          <p:cNvPr id="332" name="Google Shape;332;p42"/>
          <p:cNvPicPr preferRelativeResize="0"/>
          <p:nvPr/>
        </p:nvPicPr>
        <p:blipFill rotWithShape="1">
          <a:blip r:embed="rId3">
            <a:alphaModFix/>
          </a:blip>
          <a:srcRect b="0" l="0" r="0" t="0"/>
          <a:stretch/>
        </p:blipFill>
        <p:spPr>
          <a:xfrm>
            <a:off x="5056823" y="1912951"/>
            <a:ext cx="3383151" cy="2678100"/>
          </a:xfrm>
          <a:prstGeom prst="rect">
            <a:avLst/>
          </a:prstGeom>
          <a:noFill/>
          <a:ln>
            <a:noFill/>
          </a:ln>
        </p:spPr>
      </p:pic>
      <p:sp>
        <p:nvSpPr>
          <p:cNvPr id="333" name="Google Shape;333;p42"/>
          <p:cNvSpPr txBox="1"/>
          <p:nvPr/>
        </p:nvSpPr>
        <p:spPr>
          <a:xfrm>
            <a:off x="594900" y="2025425"/>
            <a:ext cx="3843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rgbClr val="3C78D8"/>
                </a:solidFill>
                <a:latin typeface="DM Sans"/>
                <a:ea typeface="DM Sans"/>
                <a:cs typeface="DM Sans"/>
                <a:sym typeface="DM Sans"/>
              </a:rPr>
              <a:t>CONTENT</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el espacio para el texto o imagen.</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rgbClr val="6AA84F"/>
                </a:solidFill>
                <a:latin typeface="DM Sans"/>
                <a:ea typeface="DM Sans"/>
                <a:cs typeface="DM Sans"/>
                <a:sym typeface="DM Sans"/>
              </a:rPr>
              <a:t>PADDING</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es el espacio libre o “aire” que se deja entre el contenido y el borde de la caja. Es parte del espacio interno del elemento.</a:t>
            </a:r>
            <a:br>
              <a:rPr lang="es"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rgbClr val="F1C232"/>
                </a:solidFill>
                <a:latin typeface="DM Sans"/>
                <a:ea typeface="DM Sans"/>
                <a:cs typeface="DM Sans"/>
                <a:sym typeface="DM Sans"/>
              </a:rPr>
              <a:t>BORDER</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el límite entre el elemento y el espacio externo.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rgbClr val="E06666"/>
                </a:solidFill>
                <a:latin typeface="DM Sans"/>
                <a:ea typeface="DM Sans"/>
                <a:cs typeface="DM Sans"/>
                <a:sym typeface="DM Sans"/>
              </a:rPr>
              <a:t>MARGIN</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separación entre el borde y el afuera de la caja. Es parte del espacio externo.</a:t>
            </a:r>
            <a:endParaRPr sz="135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nvSpPr>
        <p:spPr>
          <a:xfrm>
            <a:off x="1453047" y="5710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s" sz="4000" u="none" cap="none" strike="noStrike">
                <a:solidFill>
                  <a:srgbClr val="000000"/>
                </a:solidFill>
                <a:latin typeface="DM Sans"/>
                <a:ea typeface="DM Sans"/>
                <a:cs typeface="DM Sans"/>
                <a:sym typeface="DM Sans"/>
              </a:rPr>
              <a:t>EJEMPLO 1</a:t>
            </a:r>
            <a:endParaRPr b="1" sz="4000" u="none" cap="none" strike="noStrike">
              <a:solidFill>
                <a:srgbClr val="000000"/>
              </a:solidFill>
              <a:latin typeface="DM Sans"/>
              <a:ea typeface="DM Sans"/>
              <a:cs typeface="DM Sans"/>
              <a:sym typeface="DM Sans"/>
            </a:endParaRPr>
          </a:p>
        </p:txBody>
      </p:sp>
      <p:pic>
        <p:nvPicPr>
          <p:cNvPr id="339" name="Google Shape;339;p43"/>
          <p:cNvPicPr preferRelativeResize="0"/>
          <p:nvPr/>
        </p:nvPicPr>
        <p:blipFill rotWithShape="1">
          <a:blip r:embed="rId3">
            <a:alphaModFix/>
          </a:blip>
          <a:srcRect b="0" l="0" r="0" t="0"/>
          <a:stretch/>
        </p:blipFill>
        <p:spPr>
          <a:xfrm>
            <a:off x="504150" y="1801100"/>
            <a:ext cx="8135698" cy="2026050"/>
          </a:xfrm>
          <a:prstGeom prst="rect">
            <a:avLst/>
          </a:prstGeom>
          <a:noFill/>
          <a:ln>
            <a:noFill/>
          </a:ln>
        </p:spPr>
      </p:pic>
      <p:cxnSp>
        <p:nvCxnSpPr>
          <p:cNvPr id="340" name="Google Shape;340;p43"/>
          <p:cNvCxnSpPr/>
          <p:nvPr/>
        </p:nvCxnSpPr>
        <p:spPr>
          <a:xfrm rot="10800000">
            <a:off x="2030225" y="2814125"/>
            <a:ext cx="936300" cy="0"/>
          </a:xfrm>
          <a:prstGeom prst="straightConnector1">
            <a:avLst/>
          </a:prstGeom>
          <a:noFill/>
          <a:ln cap="flat" cmpd="sng" w="28575">
            <a:solidFill>
              <a:srgbClr val="EF89D2"/>
            </a:solidFill>
            <a:prstDash val="solid"/>
            <a:round/>
            <a:headEnd len="sm" w="sm" type="none"/>
            <a:tailEnd len="med" w="med" type="triangle"/>
          </a:ln>
        </p:spPr>
      </p:cxnSp>
      <p:cxnSp>
        <p:nvCxnSpPr>
          <p:cNvPr id="341" name="Google Shape;341;p43"/>
          <p:cNvCxnSpPr/>
          <p:nvPr/>
        </p:nvCxnSpPr>
        <p:spPr>
          <a:xfrm>
            <a:off x="5921800" y="2752225"/>
            <a:ext cx="879900" cy="11400"/>
          </a:xfrm>
          <a:prstGeom prst="straightConnector1">
            <a:avLst/>
          </a:prstGeom>
          <a:noFill/>
          <a:ln cap="flat" cmpd="sng" w="28575">
            <a:solidFill>
              <a:srgbClr val="EF89D2"/>
            </a:solidFill>
            <a:prstDash val="solid"/>
            <a:round/>
            <a:headEnd len="sm" w="sm" type="none"/>
            <a:tailEnd len="med" w="med" type="triangle"/>
          </a:ln>
        </p:spPr>
      </p:cxnSp>
      <p:sp>
        <p:nvSpPr>
          <p:cNvPr id="342" name="Google Shape;342;p43"/>
          <p:cNvSpPr/>
          <p:nvPr/>
        </p:nvSpPr>
        <p:spPr>
          <a:xfrm>
            <a:off x="3133050" y="1877775"/>
            <a:ext cx="2586900" cy="1643100"/>
          </a:xfrm>
          <a:prstGeom prst="rect">
            <a:avLst/>
          </a:prstGeom>
          <a:noFill/>
          <a:ln cap="flat" cmpd="sng" w="762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N°0</a:t>
            </a:r>
            <a:r>
              <a:rPr lang="es" sz="1600">
                <a:solidFill>
                  <a:schemeClr val="dk1"/>
                </a:solidFill>
                <a:latin typeface="DM Sans"/>
                <a:ea typeface="DM Sans"/>
                <a:cs typeface="DM Sans"/>
                <a:sym typeface="DM Sans"/>
              </a:rPr>
              <a:t>2 - Parte II</a:t>
            </a:r>
            <a:endParaRPr b="0" i="0" sz="1400" u="none" cap="none" strike="noStrike">
              <a:solidFill>
                <a:srgbClr val="000000"/>
              </a:solidFill>
              <a:latin typeface="DM Sans"/>
              <a:ea typeface="DM Sans"/>
              <a:cs typeface="DM Sans"/>
              <a:sym typeface="DM Sans"/>
            </a:endParaRPr>
          </a:p>
        </p:txBody>
      </p:sp>
      <p:sp>
        <p:nvSpPr>
          <p:cNvPr id="59" name="Google Shape;59;p1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60" name="Google Shape;60;p17"/>
          <p:cNvSpPr txBox="1"/>
          <p:nvPr/>
        </p:nvSpPr>
        <p:spPr>
          <a:xfrm>
            <a:off x="567900" y="1845125"/>
            <a:ext cx="3426900" cy="216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350" u="none" cap="none" strike="noStrike">
                <a:solidFill>
                  <a:srgbClr val="000000"/>
                </a:solidFill>
                <a:highlight>
                  <a:srgbClr val="EAFF6A"/>
                </a:highlight>
                <a:latin typeface="DM Sans"/>
                <a:ea typeface="DM Sans"/>
                <a:cs typeface="DM Sans"/>
                <a:sym typeface="DM Sans"/>
              </a:rPr>
              <a:t>CSS (Cascading Style Sheets):</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es un</a:t>
            </a:r>
            <a:r>
              <a:rPr lang="es" sz="1350">
                <a:latin typeface="DM Sans"/>
                <a:ea typeface="DM Sans"/>
                <a:cs typeface="DM Sans"/>
                <a:sym typeface="DM Sans"/>
              </a:rPr>
              <a:t> l</a:t>
            </a:r>
            <a:r>
              <a:rPr i="0" lang="es" sz="1350" u="none" cap="none" strike="noStrike">
                <a:solidFill>
                  <a:srgbClr val="000000"/>
                </a:solidFill>
                <a:latin typeface="DM Sans"/>
                <a:ea typeface="DM Sans"/>
                <a:cs typeface="DM Sans"/>
                <a:sym typeface="DM Sans"/>
              </a:rPr>
              <a:t>enguaje web para aplicar formato visual (color, tamaño, separación y ubicación) al HTML. Con él puedes cambiar por completo el aspecto de cualquier etiqueta HTML.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1400"/>
              <a:buFont typeface="Arial"/>
              <a:buNone/>
            </a:pPr>
            <a:r>
              <a:rPr b="1" lang="es" sz="1350">
                <a:solidFill>
                  <a:schemeClr val="dk1"/>
                </a:solidFill>
                <a:highlight>
                  <a:schemeClr val="accent6"/>
                </a:highlight>
                <a:latin typeface="DM Sans"/>
                <a:ea typeface="DM Sans"/>
                <a:cs typeface="DM Sans"/>
                <a:sym typeface="DM Sans"/>
              </a:rPr>
              <a:t>Padre e hijos: </a:t>
            </a:r>
            <a:r>
              <a:rPr lang="es" sz="1350">
                <a:solidFill>
                  <a:schemeClr val="dk1"/>
                </a:solidFill>
                <a:latin typeface="DM Sans"/>
                <a:ea typeface="DM Sans"/>
                <a:cs typeface="DM Sans"/>
                <a:sym typeface="DM Sans"/>
              </a:rPr>
              <a:t>es un concepto que se aplica cuando tienes una etiqueta “dentro” de otra.  Esto te habilita a agregar atributos específicos a “hijos”, sin alterar los del “padre”.</a:t>
            </a:r>
            <a:endParaRPr sz="1350">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b="0" i="0" lang="es" sz="1400" u="none" cap="none" strike="noStrike">
                <a:solidFill>
                  <a:srgbClr val="000000"/>
                </a:solidFill>
                <a:latin typeface="Helvetica Neue Light"/>
                <a:ea typeface="Helvetica Neue Light"/>
                <a:cs typeface="Helvetica Neue Light"/>
                <a:sym typeface="Helvetica Neue Light"/>
              </a:rPr>
              <a:t>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61" name="Google Shape;61;p17"/>
          <p:cNvSpPr txBox="1"/>
          <p:nvPr/>
        </p:nvSpPr>
        <p:spPr>
          <a:xfrm>
            <a:off x="4856225" y="1845125"/>
            <a:ext cx="3947400" cy="273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350" u="none" cap="none" strike="noStrike">
                <a:solidFill>
                  <a:srgbClr val="000000"/>
                </a:solidFill>
                <a:highlight>
                  <a:srgbClr val="EAFF6A"/>
                </a:highlight>
                <a:latin typeface="DM Sans"/>
                <a:ea typeface="DM Sans"/>
                <a:cs typeface="DM Sans"/>
                <a:sym typeface="DM Sans"/>
              </a:rPr>
              <a:t>Class:</a:t>
            </a:r>
            <a:r>
              <a:rPr b="1" i="0" lang="es" sz="1350" u="none" cap="none" strike="noStrike">
                <a:solidFill>
                  <a:srgbClr val="000000"/>
                </a:solidFill>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generalmente se utiliza para darle estilos a cierta parte del código.</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rPr b="1" i="0" lang="es" sz="1350" u="none" cap="none" strike="noStrike">
                <a:solidFill>
                  <a:srgbClr val="000000"/>
                </a:solidFill>
                <a:highlight>
                  <a:srgbClr val="EAFF6A"/>
                </a:highlight>
                <a:latin typeface="DM Sans"/>
                <a:ea typeface="DM Sans"/>
                <a:cs typeface="DM Sans"/>
                <a:sym typeface="DM Sans"/>
              </a:rPr>
              <a:t>Atributo ID:</a:t>
            </a:r>
            <a:r>
              <a:rPr i="0" lang="es" sz="1350" u="none" cap="none" strike="noStrike">
                <a:solidFill>
                  <a:srgbClr val="000000"/>
                </a:solidFill>
                <a:latin typeface="DM Sans"/>
                <a:ea typeface="DM Sans"/>
                <a:cs typeface="DM Sans"/>
                <a:sym typeface="DM Sans"/>
              </a:rPr>
              <a:t> suele usarse para nombrar porciones de código y sectores, como por ejemplo cuando quieres nombrar distintas secciones.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s" sz="4000" u="none" cap="none" strike="noStrike">
                <a:solidFill>
                  <a:srgbClr val="000000"/>
                </a:solidFill>
                <a:latin typeface="DM Sans"/>
                <a:ea typeface="DM Sans"/>
                <a:cs typeface="DM Sans"/>
                <a:sym typeface="DM Sans"/>
              </a:rPr>
              <a:t>EJEMPLO 2</a:t>
            </a:r>
            <a:endParaRPr b="1" sz="4000" u="none" cap="none" strike="noStrike">
              <a:solidFill>
                <a:srgbClr val="000000"/>
              </a:solidFill>
              <a:latin typeface="DM Sans"/>
              <a:ea typeface="DM Sans"/>
              <a:cs typeface="DM Sans"/>
              <a:sym typeface="DM Sans"/>
            </a:endParaRPr>
          </a:p>
        </p:txBody>
      </p:sp>
      <p:pic>
        <p:nvPicPr>
          <p:cNvPr id="348" name="Google Shape;348;p44"/>
          <p:cNvPicPr preferRelativeResize="0"/>
          <p:nvPr/>
        </p:nvPicPr>
        <p:blipFill rotWithShape="1">
          <a:blip r:embed="rId3">
            <a:alphaModFix/>
          </a:blip>
          <a:srcRect b="0" l="0" r="0" t="0"/>
          <a:stretch/>
        </p:blipFill>
        <p:spPr>
          <a:xfrm>
            <a:off x="1324500" y="1373775"/>
            <a:ext cx="6495001" cy="3168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nvSpPr>
        <p:spPr>
          <a:xfrm>
            <a:off x="457725" y="579725"/>
            <a:ext cx="534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Espacio externo</a:t>
            </a:r>
            <a:endParaRPr b="1" sz="4000">
              <a:solidFill>
                <a:schemeClr val="dk1"/>
              </a:solidFill>
              <a:latin typeface="DM Sans"/>
              <a:ea typeface="DM Sans"/>
              <a:cs typeface="DM Sans"/>
              <a:sym typeface="DM Sans"/>
            </a:endParaRPr>
          </a:p>
        </p:txBody>
      </p:sp>
      <p:sp>
        <p:nvSpPr>
          <p:cNvPr id="354" name="Google Shape;354;p45"/>
          <p:cNvSpPr txBox="1"/>
          <p:nvPr/>
        </p:nvSpPr>
        <p:spPr>
          <a:xfrm>
            <a:off x="578750" y="1377750"/>
            <a:ext cx="3244200" cy="362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i="1" lang="es" sz="1350" u="none" cap="none" strike="noStrike">
                <a:solidFill>
                  <a:srgbClr val="000000"/>
                </a:solidFill>
                <a:latin typeface="DM Sans"/>
                <a:ea typeface="DM Sans"/>
                <a:cs typeface="DM Sans"/>
                <a:sym typeface="DM Sans"/>
              </a:rPr>
              <a:t>Margin (márgenes)</a:t>
            </a:r>
            <a:endParaRPr i="1" sz="1350" u="none" cap="none" strike="noStrike">
              <a:solidFill>
                <a:srgbClr val="000000"/>
              </a:solidFill>
              <a:latin typeface="DM Sans"/>
              <a:ea typeface="DM Sans"/>
              <a:cs typeface="DM Sans"/>
              <a:sym typeface="DM Sans"/>
            </a:endParaRPr>
          </a:p>
          <a:p>
            <a:pPr indent="0" lvl="0" marL="0" marR="0" rtl="0" algn="l">
              <a:lnSpc>
                <a:spcPct val="115000"/>
              </a:lnSpc>
              <a:spcBef>
                <a:spcPts val="600"/>
              </a:spcBef>
              <a:spcAft>
                <a:spcPts val="0"/>
              </a:spcAft>
              <a:buNone/>
            </a:pPr>
            <a:r>
              <a:rPr i="0" lang="es" sz="1350" u="none" cap="none" strike="noStrike">
                <a:solidFill>
                  <a:srgbClr val="000000"/>
                </a:solidFill>
                <a:latin typeface="DM Sans"/>
                <a:ea typeface="DM Sans"/>
                <a:cs typeface="DM Sans"/>
                <a:sym typeface="DM Sans"/>
              </a:rPr>
              <a:t>Las propiedades </a:t>
            </a:r>
            <a:r>
              <a:rPr i="1" lang="es" sz="1350" u="none" cap="none" strike="noStrike">
                <a:solidFill>
                  <a:srgbClr val="000000"/>
                </a:solidFill>
                <a:highlight>
                  <a:srgbClr val="FCB6E8"/>
                </a:highlight>
                <a:latin typeface="DM Sans"/>
                <a:ea typeface="DM Sans"/>
                <a:cs typeface="DM Sans"/>
                <a:sym typeface="DM Sans"/>
              </a:rPr>
              <a:t>margin-top, margin-right, margin-bottom y margin-left</a:t>
            </a:r>
            <a:r>
              <a:rPr i="0" lang="es" sz="1350" u="none" cap="none" strike="noStrike">
                <a:solidFill>
                  <a:srgbClr val="000000"/>
                </a:solidFill>
                <a:highlight>
                  <a:srgbClr val="FCB6E8"/>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se utilizan para definir los márgenes de cada uno de los lados del elemento por separado.</a:t>
            </a:r>
            <a:br>
              <a:rPr i="0" lang="es" sz="1350" u="none" cap="none" strike="noStrike">
                <a:solidFill>
                  <a:srgbClr val="000000"/>
                </a:solidFill>
                <a:latin typeface="DM Sans"/>
                <a:ea typeface="DM Sans"/>
                <a:cs typeface="DM Sans"/>
                <a:sym typeface="DM Sans"/>
              </a:rPr>
            </a:b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Puedes definir los 4 lados (forma abreviada “</a:t>
            </a:r>
            <a:r>
              <a:rPr i="1" lang="es" sz="1350" u="none" cap="none" strike="noStrike">
                <a:solidFill>
                  <a:srgbClr val="000000"/>
                </a:solidFill>
                <a:latin typeface="DM Sans"/>
                <a:ea typeface="DM Sans"/>
                <a:cs typeface="DM Sans"/>
                <a:sym typeface="DM Sans"/>
              </a:rPr>
              <a:t>margin</a:t>
            </a:r>
            <a:r>
              <a:rPr i="0" lang="es" sz="1350" u="none" cap="none" strike="noStrike">
                <a:solidFill>
                  <a:srgbClr val="000000"/>
                </a:solidFill>
                <a:latin typeface="DM Sans"/>
                <a:ea typeface="DM Sans"/>
                <a:cs typeface="DM Sans"/>
                <a:sym typeface="DM Sans"/>
              </a:rPr>
              <a:t>”) o sólo aquellos que necesites.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sp>
        <p:nvSpPr>
          <p:cNvPr id="355" name="Google Shape;355;p45"/>
          <p:cNvSpPr/>
          <p:nvPr/>
        </p:nvSpPr>
        <p:spPr>
          <a:xfrm>
            <a:off x="4388250" y="1497651"/>
            <a:ext cx="4366200" cy="2890500"/>
          </a:xfrm>
          <a:prstGeom prst="rect">
            <a:avLst/>
          </a:prstGeom>
          <a:noFill/>
          <a:ln cap="flat" cmpd="sng" w="2857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5"/>
          <p:cNvSpPr/>
          <p:nvPr/>
        </p:nvSpPr>
        <p:spPr>
          <a:xfrm>
            <a:off x="5525250" y="2499125"/>
            <a:ext cx="2092200" cy="100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5"/>
          <p:cNvSpPr txBox="1"/>
          <p:nvPr/>
        </p:nvSpPr>
        <p:spPr>
          <a:xfrm>
            <a:off x="5872350" y="2768375"/>
            <a:ext cx="1398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latin typeface="DM Sans"/>
                <a:ea typeface="DM Sans"/>
                <a:cs typeface="DM Sans"/>
                <a:sym typeface="DM Sans"/>
              </a:rPr>
              <a:t>Caja</a:t>
            </a:r>
            <a:endParaRPr b="1" sz="1800">
              <a:latin typeface="DM Sans"/>
              <a:ea typeface="DM Sans"/>
              <a:cs typeface="DM Sans"/>
              <a:sym typeface="DM Sans"/>
            </a:endParaRPr>
          </a:p>
        </p:txBody>
      </p:sp>
      <p:cxnSp>
        <p:nvCxnSpPr>
          <p:cNvPr id="358" name="Google Shape;358;p45"/>
          <p:cNvCxnSpPr/>
          <p:nvPr/>
        </p:nvCxnSpPr>
        <p:spPr>
          <a:xfrm rot="10800000">
            <a:off x="4384450" y="2995925"/>
            <a:ext cx="1132800" cy="6600"/>
          </a:xfrm>
          <a:prstGeom prst="straightConnector1">
            <a:avLst/>
          </a:prstGeom>
          <a:noFill/>
          <a:ln cap="flat" cmpd="sng" w="9525">
            <a:solidFill>
              <a:srgbClr val="595959"/>
            </a:solidFill>
            <a:prstDash val="solid"/>
            <a:round/>
            <a:headEnd len="med" w="med" type="triangle"/>
            <a:tailEnd len="med" w="med" type="triangle"/>
          </a:ln>
        </p:spPr>
      </p:cxnSp>
      <p:sp>
        <p:nvSpPr>
          <p:cNvPr id="359" name="Google Shape;359;p45"/>
          <p:cNvSpPr txBox="1"/>
          <p:nvPr/>
        </p:nvSpPr>
        <p:spPr>
          <a:xfrm>
            <a:off x="4388250" y="2990850"/>
            <a:ext cx="52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margin-left</a:t>
            </a:r>
            <a:endParaRPr>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nvSpPr>
        <p:spPr>
          <a:xfrm>
            <a:off x="5285175" y="0"/>
            <a:ext cx="3858900" cy="5143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margin-top</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margin-right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10px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margin-bottom</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12px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margin-left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8000"/>
                </a:solidFill>
                <a:latin typeface="Consolas"/>
                <a:ea typeface="Consolas"/>
                <a:cs typeface="Consolas"/>
                <a:sym typeface="Consolas"/>
              </a:rPr>
              <a:t>/* forma abreviada pone en top, right, bottom, left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margin</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5px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12px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p:txBody>
      </p:sp>
      <p:sp>
        <p:nvSpPr>
          <p:cNvPr id="365" name="Google Shape;365;p46"/>
          <p:cNvSpPr txBox="1"/>
          <p:nvPr/>
        </p:nvSpPr>
        <p:spPr>
          <a:xfrm>
            <a:off x="856101" y="452025"/>
            <a:ext cx="54807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C</a:t>
            </a:r>
            <a:r>
              <a:rPr b="1" lang="es" sz="4000">
                <a:latin typeface="DM Sans"/>
                <a:ea typeface="DM Sans"/>
                <a:cs typeface="DM Sans"/>
                <a:sym typeface="DM Sans"/>
              </a:rPr>
              <a:t>ódigo ejemplo</a:t>
            </a:r>
            <a:endParaRPr b="1" sz="4000" u="none" cap="none" strike="noStrike">
              <a:solidFill>
                <a:srgbClr val="000000"/>
              </a:solidFill>
              <a:latin typeface="DM Sans"/>
              <a:ea typeface="DM Sans"/>
              <a:cs typeface="DM Sans"/>
              <a:sym typeface="DM Sans"/>
            </a:endParaRPr>
          </a:p>
        </p:txBody>
      </p:sp>
      <p:sp>
        <p:nvSpPr>
          <p:cNvPr id="366" name="Google Shape;366;p46"/>
          <p:cNvSpPr txBox="1"/>
          <p:nvPr/>
        </p:nvSpPr>
        <p:spPr>
          <a:xfrm>
            <a:off x="370125" y="4431075"/>
            <a:ext cx="49152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chemeClr val="dk1"/>
                </a:solidFill>
                <a:highlight>
                  <a:schemeClr val="accent6"/>
                </a:highlight>
                <a:latin typeface="DM Sans"/>
                <a:ea typeface="DM Sans"/>
                <a:cs typeface="DM Sans"/>
                <a:sym typeface="DM Sans"/>
              </a:rPr>
              <a:t>Nota: se pueden resumir los 4 lados poniendo solo “margin: valor” | </a:t>
            </a:r>
            <a:r>
              <a:rPr i="0" lang="es" sz="1350" u="sng" cap="none" strike="noStrike">
                <a:solidFill>
                  <a:srgbClr val="0097A7"/>
                </a:solidFill>
                <a:highlight>
                  <a:srgbClr val="EAFF6A"/>
                </a:highlight>
                <a:latin typeface="DM Sans"/>
                <a:ea typeface="DM Sans"/>
                <a:cs typeface="DM Sans"/>
                <a:sym typeface="DM Sans"/>
                <a:hlinkClick r:id="rId3">
                  <a:extLst>
                    <a:ext uri="{A12FA001-AC4F-418D-AE19-62706E023703}">
                      <ahyp:hlinkClr val="tx"/>
                    </a:ext>
                  </a:extLst>
                </a:hlinkClick>
              </a:rPr>
              <a:t>Más información sobre Margin</a:t>
            </a:r>
            <a:r>
              <a:rPr i="0" lang="es" sz="1350" u="none" cap="none" strike="noStrike">
                <a:solidFill>
                  <a:srgbClr val="000000"/>
                </a:solidFill>
                <a:highlight>
                  <a:srgbClr val="EAFF6A"/>
                </a:highlight>
                <a:latin typeface="DM Sans"/>
                <a:ea typeface="DM Sans"/>
                <a:cs typeface="DM Sans"/>
                <a:sym typeface="DM Sans"/>
              </a:rPr>
              <a:t> </a:t>
            </a:r>
            <a:endParaRPr i="0" sz="1350" u="none" cap="none" strike="noStrike">
              <a:solidFill>
                <a:srgbClr val="000000"/>
              </a:solidFill>
              <a:highlight>
                <a:srgbClr val="EAFF6A"/>
              </a:highlight>
              <a:latin typeface="DM Sans"/>
              <a:ea typeface="DM Sans"/>
              <a:cs typeface="DM Sans"/>
              <a:sym typeface="DM Sans"/>
            </a:endParaRPr>
          </a:p>
        </p:txBody>
      </p:sp>
      <p:sp>
        <p:nvSpPr>
          <p:cNvPr id="367" name="Google Shape;367;p46"/>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368" name="Google Shape;368;p46"/>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369" name="Google Shape;369;p46"/>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370" name="Google Shape;370;p46"/>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371" name="Google Shape;371;p46"/>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372" name="Google Shape;372;p46"/>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5px</a:t>
            </a:r>
            <a:endParaRPr b="1" i="0" sz="1800" u="none" cap="none" strike="noStrike">
              <a:solidFill>
                <a:srgbClr val="000000"/>
              </a:solidFill>
              <a:latin typeface="DM Sans"/>
              <a:ea typeface="DM Sans"/>
              <a:cs typeface="DM Sans"/>
              <a:sym typeface="DM Sans"/>
            </a:endParaRPr>
          </a:p>
        </p:txBody>
      </p:sp>
      <p:sp>
        <p:nvSpPr>
          <p:cNvPr id="373" name="Google Shape;373;p46"/>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10px</a:t>
            </a:r>
            <a:endParaRPr b="1" i="0" sz="1800" u="none" cap="none" strike="noStrike">
              <a:solidFill>
                <a:srgbClr val="000000"/>
              </a:solidFill>
              <a:latin typeface="DM Sans"/>
              <a:ea typeface="DM Sans"/>
              <a:cs typeface="DM Sans"/>
              <a:sym typeface="DM Sans"/>
            </a:endParaRPr>
          </a:p>
        </p:txBody>
      </p:sp>
      <p:sp>
        <p:nvSpPr>
          <p:cNvPr id="374" name="Google Shape;374;p46"/>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12px</a:t>
            </a:r>
            <a:endParaRPr b="1" i="0" sz="1800" u="none" cap="none" strike="noStrike">
              <a:solidFill>
                <a:srgbClr val="000000"/>
              </a:solidFill>
              <a:latin typeface="DM Sans"/>
              <a:ea typeface="DM Sans"/>
              <a:cs typeface="DM Sans"/>
              <a:sym typeface="DM Sans"/>
            </a:endParaRPr>
          </a:p>
        </p:txBody>
      </p:sp>
      <p:sp>
        <p:nvSpPr>
          <p:cNvPr id="375" name="Google Shape;375;p46"/>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15px</a:t>
            </a:r>
            <a:endParaRPr b="1" i="0" sz="1800" u="none" cap="none" strike="noStrike">
              <a:solidFill>
                <a:srgbClr val="000000"/>
              </a:solidFill>
              <a:latin typeface="DM Sans"/>
              <a:ea typeface="DM Sans"/>
              <a:cs typeface="DM Sans"/>
              <a:sym typeface="DM Sans"/>
            </a:endParaRPr>
          </a:p>
        </p:txBody>
      </p:sp>
      <p:cxnSp>
        <p:nvCxnSpPr>
          <p:cNvPr id="376" name="Google Shape;376;p46"/>
          <p:cNvCxnSpPr/>
          <p:nvPr/>
        </p:nvCxnSpPr>
        <p:spPr>
          <a:xfrm>
            <a:off x="2704825" y="2238750"/>
            <a:ext cx="351900" cy="513600"/>
          </a:xfrm>
          <a:prstGeom prst="straightConnector1">
            <a:avLst/>
          </a:prstGeom>
          <a:noFill/>
          <a:ln cap="flat" cmpd="sng" w="28575">
            <a:solidFill>
              <a:srgbClr val="FF00FF"/>
            </a:solidFill>
            <a:prstDash val="solid"/>
            <a:round/>
            <a:headEnd len="sm" w="sm" type="none"/>
            <a:tailEnd len="med" w="med" type="triangle"/>
          </a:ln>
        </p:spPr>
      </p:cxnSp>
      <p:pic>
        <p:nvPicPr>
          <p:cNvPr id="377" name="Google Shape;377;p46"/>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nvSpPr>
        <p:spPr>
          <a:xfrm>
            <a:off x="856101" y="452025"/>
            <a:ext cx="54807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a:latin typeface="DM Sans"/>
                <a:ea typeface="DM Sans"/>
                <a:cs typeface="DM Sans"/>
                <a:sym typeface="DM Sans"/>
              </a:rPr>
              <a:t>Espacio interno</a:t>
            </a:r>
            <a:endParaRPr b="1" sz="4000" u="none" cap="none" strike="noStrike">
              <a:solidFill>
                <a:srgbClr val="000000"/>
              </a:solidFill>
              <a:latin typeface="DM Sans"/>
              <a:ea typeface="DM Sans"/>
              <a:cs typeface="DM Sans"/>
              <a:sym typeface="DM Sans"/>
            </a:endParaRPr>
          </a:p>
        </p:txBody>
      </p:sp>
      <p:sp>
        <p:nvSpPr>
          <p:cNvPr id="383" name="Google Shape;383;p47"/>
          <p:cNvSpPr txBox="1"/>
          <p:nvPr/>
        </p:nvSpPr>
        <p:spPr>
          <a:xfrm>
            <a:off x="1064975" y="1613560"/>
            <a:ext cx="3326100" cy="281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1" lang="es" sz="1350" u="none" cap="none" strike="noStrike">
                <a:solidFill>
                  <a:srgbClr val="000000"/>
                </a:solidFill>
                <a:latin typeface="DM Sans"/>
                <a:ea typeface="DM Sans"/>
                <a:cs typeface="DM Sans"/>
                <a:sym typeface="DM Sans"/>
              </a:rPr>
              <a:t>Padding (relleno)</a:t>
            </a:r>
            <a:endParaRPr b="1" sz="1350" u="none" cap="none" strike="noStrike">
              <a:solidFill>
                <a:srgbClr val="000000"/>
              </a:solidFill>
              <a:latin typeface="DM Sans"/>
              <a:ea typeface="DM Sans"/>
              <a:cs typeface="DM Sans"/>
              <a:sym typeface="DM Sans"/>
            </a:endParaRPr>
          </a:p>
          <a:p>
            <a:pPr indent="0" lvl="0" marL="0" marR="0" rtl="0" algn="l">
              <a:lnSpc>
                <a:spcPct val="115000"/>
              </a:lnSpc>
              <a:spcBef>
                <a:spcPts val="600"/>
              </a:spcBef>
              <a:spcAft>
                <a:spcPts val="0"/>
              </a:spcAft>
              <a:buNone/>
            </a:pPr>
            <a:r>
              <a:rPr lang="es" sz="1350" u="none" cap="none" strike="noStrike">
                <a:solidFill>
                  <a:srgbClr val="000000"/>
                </a:solidFill>
                <a:latin typeface="DM Sans"/>
                <a:ea typeface="DM Sans"/>
                <a:cs typeface="DM Sans"/>
                <a:sym typeface="DM Sans"/>
              </a:rPr>
              <a:t>Las propiedades </a:t>
            </a:r>
            <a:r>
              <a:rPr lang="es" sz="1350" u="none" cap="none" strike="noStrike">
                <a:solidFill>
                  <a:srgbClr val="000000"/>
                </a:solidFill>
                <a:highlight>
                  <a:srgbClr val="FCB6E8"/>
                </a:highlight>
                <a:latin typeface="DM Sans"/>
                <a:ea typeface="DM Sans"/>
                <a:cs typeface="DM Sans"/>
                <a:sym typeface="DM Sans"/>
              </a:rPr>
              <a:t>padding-top, padding-right, padding-bottom y padding-left </a:t>
            </a:r>
            <a:r>
              <a:rPr lang="es" sz="1350" u="none" cap="none" strike="noStrike">
                <a:solidFill>
                  <a:srgbClr val="000000"/>
                </a:solidFill>
                <a:latin typeface="DM Sans"/>
                <a:ea typeface="DM Sans"/>
                <a:cs typeface="DM Sans"/>
                <a:sym typeface="DM Sans"/>
              </a:rPr>
              <a:t>se utilizan para definir los espacios internos de cada uno de los lados del elemento, por separado.</a:t>
            </a:r>
            <a:br>
              <a:rPr lang="es" sz="1350" u="none" cap="none" strike="noStrike">
                <a:solidFill>
                  <a:srgbClr val="000000"/>
                </a:solidFill>
                <a:latin typeface="DM Sans"/>
                <a:ea typeface="DM Sans"/>
                <a:cs typeface="DM Sans"/>
                <a:sym typeface="DM Sans"/>
              </a:rPr>
            </a:br>
            <a:endParaRPr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rPr lang="es" sz="1350" u="none" cap="none" strike="noStrike">
                <a:solidFill>
                  <a:srgbClr val="000000"/>
                </a:solidFill>
                <a:latin typeface="DM Sans"/>
                <a:ea typeface="DM Sans"/>
                <a:cs typeface="DM Sans"/>
                <a:sym typeface="DM Sans"/>
              </a:rPr>
              <a:t>Puedes definir los </a:t>
            </a:r>
            <a:r>
              <a:rPr lang="es" sz="1350">
                <a:latin typeface="DM Sans"/>
                <a:ea typeface="DM Sans"/>
                <a:cs typeface="DM Sans"/>
                <a:sym typeface="DM Sans"/>
              </a:rPr>
              <a:t>cuatro </a:t>
            </a:r>
            <a:r>
              <a:rPr lang="es" sz="1350" u="none" cap="none" strike="noStrike">
                <a:solidFill>
                  <a:srgbClr val="000000"/>
                </a:solidFill>
                <a:latin typeface="DM Sans"/>
                <a:ea typeface="DM Sans"/>
                <a:cs typeface="DM Sans"/>
                <a:sym typeface="DM Sans"/>
              </a:rPr>
              <a:t>lados (forma abreviada “padding”) o sólo aquellos que necesites. </a:t>
            </a:r>
            <a:endParaRPr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u="none" cap="none" strike="noStrike">
              <a:solidFill>
                <a:srgbClr val="000000"/>
              </a:solidFill>
              <a:highlight>
                <a:srgbClr val="FFFFFF"/>
              </a:highlight>
              <a:latin typeface="DM Sans"/>
              <a:ea typeface="DM Sans"/>
              <a:cs typeface="DM Sans"/>
              <a:sym typeface="DM Sans"/>
            </a:endParaRPr>
          </a:p>
        </p:txBody>
      </p:sp>
      <p:pic>
        <p:nvPicPr>
          <p:cNvPr id="384" name="Google Shape;384;p47"/>
          <p:cNvPicPr preferRelativeResize="0"/>
          <p:nvPr/>
        </p:nvPicPr>
        <p:blipFill rotWithShape="1">
          <a:blip r:embed="rId3">
            <a:alphaModFix/>
          </a:blip>
          <a:srcRect b="0" l="0" r="0" t="0"/>
          <a:stretch/>
        </p:blipFill>
        <p:spPr>
          <a:xfrm>
            <a:off x="4635800" y="1381438"/>
            <a:ext cx="4203400" cy="328152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90" name="Google Shape;390;p48"/>
          <p:cNvSpPr txBox="1"/>
          <p:nvPr/>
        </p:nvSpPr>
        <p:spPr>
          <a:xfrm>
            <a:off x="476247" y="3129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C</a:t>
            </a:r>
            <a:r>
              <a:rPr b="1" lang="es" sz="4000">
                <a:latin typeface="DM Sans"/>
                <a:ea typeface="DM Sans"/>
                <a:cs typeface="DM Sans"/>
                <a:sym typeface="DM Sans"/>
              </a:rPr>
              <a:t>ódigo ejemplo</a:t>
            </a:r>
            <a:endParaRPr b="1" sz="4000" u="none" cap="none" strike="noStrike">
              <a:solidFill>
                <a:srgbClr val="000000"/>
              </a:solidFill>
              <a:latin typeface="DM Sans"/>
              <a:ea typeface="DM Sans"/>
              <a:cs typeface="DM Sans"/>
              <a:sym typeface="DM Sans"/>
            </a:endParaRPr>
          </a:p>
        </p:txBody>
      </p:sp>
      <p:sp>
        <p:nvSpPr>
          <p:cNvPr id="391" name="Google Shape;391;p48"/>
          <p:cNvSpPr txBox="1"/>
          <p:nvPr/>
        </p:nvSpPr>
        <p:spPr>
          <a:xfrm>
            <a:off x="4792675" y="0"/>
            <a:ext cx="4351200" cy="5143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padding-top</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padding-right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10px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padding-bottom</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12px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padding-left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8000"/>
                </a:solidFill>
                <a:latin typeface="Consolas"/>
                <a:ea typeface="Consolas"/>
                <a:cs typeface="Consolas"/>
                <a:sym typeface="Consolas"/>
              </a:rPr>
              <a:t>/* forma abreviada */</a:t>
            </a:r>
            <a:endParaRPr b="0" i="0" sz="16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5px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12px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p:txBody>
      </p:sp>
      <p:sp>
        <p:nvSpPr>
          <p:cNvPr id="392" name="Google Shape;392;p48"/>
          <p:cNvSpPr txBox="1"/>
          <p:nvPr/>
        </p:nvSpPr>
        <p:spPr>
          <a:xfrm>
            <a:off x="293925" y="4345575"/>
            <a:ext cx="449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000000"/>
                </a:solidFill>
                <a:highlight>
                  <a:srgbClr val="EAFF6A"/>
                </a:highlight>
                <a:latin typeface="DM Sans"/>
                <a:ea typeface="DM Sans"/>
                <a:cs typeface="DM Sans"/>
                <a:sym typeface="DM Sans"/>
              </a:rPr>
              <a:t>Nota: se pueden resumir los 4 lados poniendo solo “</a:t>
            </a:r>
            <a:r>
              <a:rPr lang="es" sz="1350">
                <a:highlight>
                  <a:srgbClr val="EAFF6A"/>
                </a:highlight>
                <a:latin typeface="DM Sans"/>
                <a:ea typeface="DM Sans"/>
                <a:cs typeface="DM Sans"/>
                <a:sym typeface="DM Sans"/>
              </a:rPr>
              <a:t>padding</a:t>
            </a:r>
            <a:r>
              <a:rPr i="0" lang="es" sz="1350" u="none" cap="none" strike="noStrike">
                <a:solidFill>
                  <a:srgbClr val="000000"/>
                </a:solidFill>
                <a:highlight>
                  <a:srgbClr val="EAFF6A"/>
                </a:highlight>
                <a:latin typeface="DM Sans"/>
                <a:ea typeface="DM Sans"/>
                <a:cs typeface="DM Sans"/>
                <a:sym typeface="DM Sans"/>
              </a:rPr>
              <a:t>: valor” | </a:t>
            </a:r>
            <a:r>
              <a:rPr lang="es" sz="1350" u="sng">
                <a:solidFill>
                  <a:schemeClr val="folHlink"/>
                </a:solidFill>
                <a:highlight>
                  <a:schemeClr val="accent6"/>
                </a:highlight>
                <a:latin typeface="DM Sans"/>
                <a:ea typeface="DM Sans"/>
                <a:cs typeface="DM Sans"/>
                <a:sym typeface="DM Sans"/>
                <a:hlinkClick r:id="rId4">
                  <a:extLst>
                    <a:ext uri="{A12FA001-AC4F-418D-AE19-62706E023703}">
                      <ahyp:hlinkClr val="tx"/>
                    </a:ext>
                  </a:extLst>
                </a:hlinkClick>
              </a:rPr>
              <a:t>Más información sobre padding</a:t>
            </a:r>
            <a:r>
              <a:rPr lang="es" sz="1350">
                <a:solidFill>
                  <a:schemeClr val="dk1"/>
                </a:solidFill>
                <a:highlight>
                  <a:schemeClr val="accent6"/>
                </a:highlight>
                <a:latin typeface="DM Sans"/>
                <a:ea typeface="DM Sans"/>
                <a:cs typeface="DM Sans"/>
                <a:sym typeface="DM Sans"/>
              </a:rPr>
              <a:t> </a:t>
            </a:r>
            <a:endParaRPr i="0" sz="1350" u="none" cap="none" strike="noStrike">
              <a:solidFill>
                <a:srgbClr val="000000"/>
              </a:solidFill>
              <a:highlight>
                <a:srgbClr val="EAFF6A"/>
              </a:highlight>
              <a:latin typeface="DM Sans"/>
              <a:ea typeface="DM Sans"/>
              <a:cs typeface="DM Sans"/>
              <a:sym typeface="DM Sans"/>
            </a:endParaRPr>
          </a:p>
        </p:txBody>
      </p:sp>
      <p:sp>
        <p:nvSpPr>
          <p:cNvPr id="393" name="Google Shape;393;p48"/>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394" name="Google Shape;394;p48"/>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395" name="Google Shape;395;p48"/>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396" name="Google Shape;396;p48"/>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397" name="Google Shape;397;p48"/>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398" name="Google Shape;398;p48"/>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5px</a:t>
            </a:r>
            <a:endParaRPr b="1" i="0" sz="1800" u="none" cap="none" strike="noStrike">
              <a:solidFill>
                <a:srgbClr val="000000"/>
              </a:solidFill>
              <a:latin typeface="DM Sans"/>
              <a:ea typeface="DM Sans"/>
              <a:cs typeface="DM Sans"/>
              <a:sym typeface="DM Sans"/>
            </a:endParaRPr>
          </a:p>
        </p:txBody>
      </p:sp>
      <p:sp>
        <p:nvSpPr>
          <p:cNvPr id="399" name="Google Shape;399;p48"/>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10px</a:t>
            </a:r>
            <a:endParaRPr b="1" i="0" sz="1800" u="none" cap="none" strike="noStrike">
              <a:solidFill>
                <a:srgbClr val="000000"/>
              </a:solidFill>
              <a:latin typeface="DM Sans"/>
              <a:ea typeface="DM Sans"/>
              <a:cs typeface="DM Sans"/>
              <a:sym typeface="DM Sans"/>
            </a:endParaRPr>
          </a:p>
        </p:txBody>
      </p:sp>
      <p:sp>
        <p:nvSpPr>
          <p:cNvPr id="400" name="Google Shape;400;p48"/>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12px</a:t>
            </a:r>
            <a:endParaRPr b="1" i="0" sz="1800" u="none" cap="none" strike="noStrike">
              <a:solidFill>
                <a:srgbClr val="000000"/>
              </a:solidFill>
              <a:latin typeface="DM Sans"/>
              <a:ea typeface="DM Sans"/>
              <a:cs typeface="DM Sans"/>
              <a:sym typeface="DM Sans"/>
            </a:endParaRPr>
          </a:p>
        </p:txBody>
      </p:sp>
      <p:sp>
        <p:nvSpPr>
          <p:cNvPr id="401" name="Google Shape;401;p48"/>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15px</a:t>
            </a:r>
            <a:endParaRPr b="1" i="0" sz="1800" u="none" cap="none" strike="noStrike">
              <a:solidFill>
                <a:srgbClr val="000000"/>
              </a:solidFill>
              <a:latin typeface="DM Sans"/>
              <a:ea typeface="DM Sans"/>
              <a:cs typeface="DM Sans"/>
              <a:sym typeface="DM Sans"/>
            </a:endParaRPr>
          </a:p>
        </p:txBody>
      </p:sp>
      <p:cxnSp>
        <p:nvCxnSpPr>
          <p:cNvPr id="402" name="Google Shape;402;p48"/>
          <p:cNvCxnSpPr/>
          <p:nvPr/>
        </p:nvCxnSpPr>
        <p:spPr>
          <a:xfrm>
            <a:off x="2704825" y="2238750"/>
            <a:ext cx="351900" cy="513600"/>
          </a:xfrm>
          <a:prstGeom prst="straightConnector1">
            <a:avLst/>
          </a:prstGeom>
          <a:noFill/>
          <a:ln cap="flat" cmpd="sng" w="28575">
            <a:solidFill>
              <a:srgbClr val="EF89D2"/>
            </a:solidFill>
            <a:prstDash val="solid"/>
            <a:round/>
            <a:headEnd len="sm" w="sm" type="none"/>
            <a:tailEnd len="med" w="med" type="triangle"/>
          </a:ln>
        </p:spPr>
      </p:cxnSp>
      <p:pic>
        <p:nvPicPr>
          <p:cNvPr id="403" name="Google Shape;403;p4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Bordes</a:t>
            </a:r>
            <a:endParaRPr b="1" i="0" sz="3500" u="none" cap="none" strike="noStrike">
              <a:solidFill>
                <a:schemeClr val="lt1"/>
              </a:solidFill>
              <a:latin typeface="DM Sans"/>
              <a:ea typeface="DM Sans"/>
              <a:cs typeface="DM Sans"/>
              <a:sym typeface="DM Sans"/>
            </a:endParaRPr>
          </a:p>
        </p:txBody>
      </p:sp>
      <p:sp>
        <p:nvSpPr>
          <p:cNvPr id="410" name="Google Shape;410;p49"/>
          <p:cNvSpPr txBox="1"/>
          <p:nvPr/>
        </p:nvSpPr>
        <p:spPr>
          <a:xfrm>
            <a:off x="5158850" y="1871600"/>
            <a:ext cx="31473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Font typeface="Arial"/>
              <a:buNone/>
            </a:pPr>
            <a:r>
              <a:rPr lang="es" sz="1350">
                <a:solidFill>
                  <a:schemeClr val="dk1"/>
                </a:solidFill>
                <a:latin typeface="DM Sans"/>
                <a:ea typeface="DM Sans"/>
                <a:cs typeface="DM Sans"/>
                <a:sym typeface="DM Sans"/>
              </a:rPr>
              <a:t>Las propiedades</a:t>
            </a:r>
            <a:r>
              <a:rPr lang="es" sz="1350">
                <a:solidFill>
                  <a:schemeClr val="dk1"/>
                </a:solidFill>
                <a:highlight>
                  <a:srgbClr val="FCB6E8"/>
                </a:highlight>
                <a:latin typeface="DM Sans"/>
                <a:ea typeface="DM Sans"/>
                <a:cs typeface="DM Sans"/>
                <a:sym typeface="DM Sans"/>
              </a:rPr>
              <a:t> border-top, border-right, border-bottom, y border-left </a:t>
            </a:r>
            <a:r>
              <a:rPr lang="es" sz="1350">
                <a:solidFill>
                  <a:schemeClr val="dk1"/>
                </a:solidFill>
                <a:latin typeface="DM Sans"/>
                <a:ea typeface="DM Sans"/>
                <a:cs typeface="DM Sans"/>
                <a:sym typeface="DM Sans"/>
              </a:rPr>
              <a:t>se utilizan para definir los bordes de cada lado del elemento por separado.</a:t>
            </a:r>
            <a:br>
              <a:rPr lang="es"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rPr lang="es" sz="1350">
                <a:solidFill>
                  <a:schemeClr val="dk1"/>
                </a:solidFill>
                <a:latin typeface="DM Sans"/>
                <a:ea typeface="DM Sans"/>
                <a:cs typeface="DM Sans"/>
                <a:sym typeface="DM Sans"/>
              </a:rPr>
              <a:t>Puedes definir los cuatro lados (forma abreviada “border”) o sólo aquellos que necesites. </a:t>
            </a:r>
            <a:endParaRPr sz="1350">
              <a:latin typeface="DM Sans"/>
              <a:ea typeface="DM Sans"/>
              <a:cs typeface="DM Sans"/>
              <a:sym typeface="DM Sans"/>
            </a:endParaRPr>
          </a:p>
        </p:txBody>
      </p:sp>
      <p:sp>
        <p:nvSpPr>
          <p:cNvPr id="411" name="Google Shape;411;p49"/>
          <p:cNvSpPr txBox="1"/>
          <p:nvPr/>
        </p:nvSpPr>
        <p:spPr>
          <a:xfrm>
            <a:off x="5949025" y="147140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Border</a:t>
            </a:r>
            <a:endParaRPr b="1" i="0" sz="1400" u="none" cap="none" strike="noStrike">
              <a:solidFill>
                <a:srgbClr val="000000"/>
              </a:solidFill>
              <a:latin typeface="DM Sans"/>
              <a:ea typeface="DM Sans"/>
              <a:cs typeface="DM Sans"/>
              <a:sym typeface="DM Sans"/>
            </a:endParaRPr>
          </a:p>
        </p:txBody>
      </p:sp>
      <p:pic>
        <p:nvPicPr>
          <p:cNvPr id="412" name="Google Shape;412;p49"/>
          <p:cNvPicPr preferRelativeResize="0"/>
          <p:nvPr/>
        </p:nvPicPr>
        <p:blipFill rotWithShape="1">
          <a:blip r:embed="rId3">
            <a:alphaModFix/>
          </a:blip>
          <a:srcRect b="0" l="0" r="0" t="0"/>
          <a:stretch/>
        </p:blipFill>
        <p:spPr>
          <a:xfrm>
            <a:off x="1138175" y="1773650"/>
            <a:ext cx="3706000" cy="2148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0"/>
          <p:cNvSpPr txBox="1"/>
          <p:nvPr/>
        </p:nvSpPr>
        <p:spPr>
          <a:xfrm>
            <a:off x="1453047" y="220490"/>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Bordes</a:t>
            </a:r>
            <a:endParaRPr b="1" sz="4000" u="none" cap="none" strike="noStrike">
              <a:solidFill>
                <a:srgbClr val="000000"/>
              </a:solidFill>
              <a:latin typeface="DM Sans"/>
              <a:ea typeface="DM Sans"/>
              <a:cs typeface="DM Sans"/>
              <a:sym typeface="DM Sans"/>
            </a:endParaRPr>
          </a:p>
        </p:txBody>
      </p:sp>
      <p:sp>
        <p:nvSpPr>
          <p:cNvPr id="418" name="Google Shape;418;p50"/>
          <p:cNvSpPr txBox="1"/>
          <p:nvPr/>
        </p:nvSpPr>
        <p:spPr>
          <a:xfrm>
            <a:off x="884975" y="1160550"/>
            <a:ext cx="3182700" cy="3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t/>
            </a:r>
            <a:endParaRPr i="1" sz="1350" u="none" cap="none" strike="noStrike">
              <a:solidFill>
                <a:srgbClr val="000000"/>
              </a:solidFill>
              <a:latin typeface="DM Sans"/>
              <a:ea typeface="DM Sans"/>
              <a:cs typeface="DM Sans"/>
              <a:sym typeface="DM Sans"/>
            </a:endParaRPr>
          </a:p>
          <a:p>
            <a:pPr indent="0" lvl="0" marL="0" marR="0" rtl="0" algn="l">
              <a:lnSpc>
                <a:spcPct val="115000"/>
              </a:lnSpc>
              <a:spcBef>
                <a:spcPts val="600"/>
              </a:spcBef>
              <a:spcAft>
                <a:spcPts val="0"/>
              </a:spcAft>
              <a:buNone/>
            </a:pPr>
            <a:r>
              <a:rPr lang="es" sz="1350">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A diferencia de los márgenes y padding, los bordes se forman con 3 valores:</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FCB6E8"/>
              </a:buClr>
              <a:buSzPts val="1350"/>
              <a:buFont typeface="DM Sans"/>
              <a:buChar char="●"/>
            </a:pPr>
            <a:r>
              <a:rPr i="0" lang="es" sz="1350" u="none" cap="none" strike="noStrike">
                <a:solidFill>
                  <a:srgbClr val="000000"/>
                </a:solidFill>
                <a:latin typeface="DM Sans"/>
                <a:ea typeface="DM Sans"/>
                <a:cs typeface="DM Sans"/>
                <a:sym typeface="DM Sans"/>
              </a:rPr>
              <a:t>Tipo de borde (</a:t>
            </a:r>
            <a:r>
              <a:rPr i="0" lang="es" sz="1350" u="sng" cap="none" strike="noStrike">
                <a:solidFill>
                  <a:srgbClr val="0097A7"/>
                </a:solidFill>
                <a:latin typeface="DM Sans"/>
                <a:ea typeface="DM Sans"/>
                <a:cs typeface="DM Sans"/>
                <a:sym typeface="DM Sans"/>
                <a:hlinkClick r:id="rId3">
                  <a:extLst>
                    <a:ext uri="{A12FA001-AC4F-418D-AE19-62706E023703}">
                      <ahyp:hlinkClr val="tx"/>
                    </a:ext>
                  </a:extLst>
                </a:hlinkClick>
              </a:rPr>
              <a:t>border-style</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FCB6E8"/>
              </a:buClr>
              <a:buSzPts val="1350"/>
              <a:buFont typeface="DM Sans"/>
              <a:buChar char="●"/>
            </a:pPr>
            <a:r>
              <a:rPr i="0" lang="es" sz="1350" u="none" cap="none" strike="noStrike">
                <a:solidFill>
                  <a:srgbClr val="000000"/>
                </a:solidFill>
                <a:latin typeface="DM Sans"/>
                <a:ea typeface="DM Sans"/>
                <a:cs typeface="DM Sans"/>
                <a:sym typeface="DM Sans"/>
              </a:rPr>
              <a:t>Grosor (-width).</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FCB6E8"/>
              </a:buClr>
              <a:buSzPts val="1350"/>
              <a:buFont typeface="DM Sans"/>
              <a:buChar char="●"/>
            </a:pPr>
            <a:r>
              <a:rPr i="0" lang="es" sz="1350" u="none" cap="none" strike="noStrike">
                <a:solidFill>
                  <a:srgbClr val="000000"/>
                </a:solidFill>
                <a:latin typeface="DM Sans"/>
                <a:ea typeface="DM Sans"/>
                <a:cs typeface="DM Sans"/>
                <a:sym typeface="DM Sans"/>
              </a:rPr>
              <a:t>Color (-color).</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pic>
        <p:nvPicPr>
          <p:cNvPr id="419" name="Google Shape;419;p50"/>
          <p:cNvPicPr preferRelativeResize="0"/>
          <p:nvPr/>
        </p:nvPicPr>
        <p:blipFill rotWithShape="1">
          <a:blip r:embed="rId4">
            <a:alphaModFix/>
          </a:blip>
          <a:srcRect b="0" l="0" r="0" t="0"/>
          <a:stretch/>
        </p:blipFill>
        <p:spPr>
          <a:xfrm>
            <a:off x="4799500" y="222825"/>
            <a:ext cx="4122699" cy="4436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1"/>
          <p:cNvSpPr txBox="1"/>
          <p:nvPr/>
        </p:nvSpPr>
        <p:spPr>
          <a:xfrm>
            <a:off x="5252475" y="150"/>
            <a:ext cx="3883800" cy="5143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t/>
            </a:r>
            <a:endParaRPr sz="1500">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500" u="none" cap="none" strike="noStrike">
                <a:solidFill>
                  <a:srgbClr val="800000"/>
                </a:solidFill>
                <a:latin typeface="Consolas"/>
                <a:ea typeface="Consolas"/>
                <a:cs typeface="Consolas"/>
                <a:sym typeface="Consolas"/>
              </a:rPr>
              <a:t>div</a:t>
            </a:r>
            <a:r>
              <a:rPr b="0" i="0" lang="es" sz="1500" u="none" cap="none" strike="noStrike">
                <a:solidFill>
                  <a:srgbClr val="000000"/>
                </a:solidFill>
                <a:latin typeface="Consolas"/>
                <a:ea typeface="Consolas"/>
                <a:cs typeface="Consolas"/>
                <a:sym typeface="Consolas"/>
              </a:rPr>
              <a:t> {</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border-top</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5px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red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FF0000"/>
                </a:solidFill>
                <a:latin typeface="Consolas"/>
                <a:ea typeface="Consolas"/>
                <a:cs typeface="Consolas"/>
                <a:sym typeface="Consolas"/>
              </a:rPr>
              <a:t>border-right</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10px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cyan</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border-bottom</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7px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green</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border-left</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12px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yellow</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425" name="Google Shape;425;p51"/>
          <p:cNvSpPr txBox="1"/>
          <p:nvPr/>
        </p:nvSpPr>
        <p:spPr>
          <a:xfrm>
            <a:off x="797599" y="220500"/>
            <a:ext cx="49122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Bordes</a:t>
            </a:r>
            <a:endParaRPr b="1" sz="4000" u="none" cap="none" strike="noStrike">
              <a:solidFill>
                <a:srgbClr val="000000"/>
              </a:solidFill>
              <a:latin typeface="DM Sans"/>
              <a:ea typeface="DM Sans"/>
              <a:cs typeface="DM Sans"/>
              <a:sym typeface="DM Sans"/>
            </a:endParaRPr>
          </a:p>
        </p:txBody>
      </p:sp>
      <p:sp>
        <p:nvSpPr>
          <p:cNvPr id="426" name="Google Shape;426;p51"/>
          <p:cNvSpPr txBox="1"/>
          <p:nvPr/>
        </p:nvSpPr>
        <p:spPr>
          <a:xfrm>
            <a:off x="2021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sp>
        <p:nvSpPr>
          <p:cNvPr id="427" name="Google Shape;427;p51"/>
          <p:cNvSpPr txBox="1"/>
          <p:nvPr/>
        </p:nvSpPr>
        <p:spPr>
          <a:xfrm>
            <a:off x="754400" y="4216700"/>
            <a:ext cx="37914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000000"/>
                </a:solidFill>
                <a:highlight>
                  <a:srgbClr val="EAFF6A"/>
                </a:highlight>
                <a:latin typeface="DM Sans"/>
                <a:ea typeface="DM Sans"/>
                <a:cs typeface="DM Sans"/>
                <a:sym typeface="DM Sans"/>
              </a:rPr>
              <a:t>Valores comunes: estilo grosor color| </a:t>
            </a:r>
            <a:r>
              <a:rPr i="0" lang="es" sz="1350" u="sng" cap="none" strike="noStrike">
                <a:solidFill>
                  <a:srgbClr val="0097A7"/>
                </a:solidFill>
                <a:highlight>
                  <a:srgbClr val="EAFF6A"/>
                </a:highlight>
                <a:latin typeface="DM Sans"/>
                <a:ea typeface="DM Sans"/>
                <a:cs typeface="DM Sans"/>
                <a:sym typeface="DM Sans"/>
                <a:hlinkClick r:id="rId3">
                  <a:extLst>
                    <a:ext uri="{A12FA001-AC4F-418D-AE19-62706E023703}">
                      <ahyp:hlinkClr val="tx"/>
                    </a:ext>
                  </a:extLst>
                </a:hlinkClick>
              </a:rPr>
              <a:t>Ejemplos y más información</a:t>
            </a:r>
            <a:endParaRPr i="0" sz="1350" u="none" cap="none" strike="noStrike">
              <a:solidFill>
                <a:srgbClr val="000000"/>
              </a:solidFill>
              <a:highlight>
                <a:srgbClr val="EAFF6A"/>
              </a:highlight>
              <a:latin typeface="DM Sans"/>
              <a:ea typeface="DM Sans"/>
              <a:cs typeface="DM Sans"/>
              <a:sym typeface="DM Sans"/>
            </a:endParaRPr>
          </a:p>
        </p:txBody>
      </p:sp>
      <p:pic>
        <p:nvPicPr>
          <p:cNvPr id="428" name="Google Shape;428;p51"/>
          <p:cNvPicPr preferRelativeResize="0"/>
          <p:nvPr/>
        </p:nvPicPr>
        <p:blipFill rotWithShape="1">
          <a:blip r:embed="rId4">
            <a:alphaModFix/>
          </a:blip>
          <a:srcRect b="0" l="0" r="0" t="0"/>
          <a:stretch/>
        </p:blipFill>
        <p:spPr>
          <a:xfrm>
            <a:off x="803913" y="2295075"/>
            <a:ext cx="3791426" cy="1245371"/>
          </a:xfrm>
          <a:prstGeom prst="rect">
            <a:avLst/>
          </a:prstGeom>
          <a:noFill/>
          <a:ln>
            <a:noFill/>
          </a:ln>
        </p:spPr>
      </p:pic>
      <p:pic>
        <p:nvPicPr>
          <p:cNvPr id="429" name="Google Shape;429;p51"/>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35" name="Google Shape;435;p52"/>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¡Vamos a practicar lo visto hasta ahora!</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436" name="Google Shape;436;p52"/>
          <p:cNvGrpSpPr/>
          <p:nvPr/>
        </p:nvGrpSpPr>
        <p:grpSpPr>
          <a:xfrm>
            <a:off x="473351" y="619523"/>
            <a:ext cx="738900" cy="738900"/>
            <a:chOff x="473351" y="619523"/>
            <a:chExt cx="738900" cy="738900"/>
          </a:xfrm>
        </p:grpSpPr>
        <p:sp>
          <p:nvSpPr>
            <p:cNvPr id="437" name="Google Shape;437;p5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5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44" name="Google Shape;444;p5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N°0</a:t>
            </a:r>
            <a:r>
              <a:rPr lang="es" sz="1600">
                <a:solidFill>
                  <a:schemeClr val="dk1"/>
                </a:solidFill>
                <a:latin typeface="DM Sans"/>
                <a:ea typeface="DM Sans"/>
                <a:cs typeface="DM Sans"/>
                <a:sym typeface="DM Sans"/>
              </a:rPr>
              <a:t>2 - Parte II</a:t>
            </a:r>
            <a:endParaRPr b="0" i="0" sz="1400" u="none" cap="none" strike="noStrike">
              <a:solidFill>
                <a:srgbClr val="000000"/>
              </a:solidFill>
              <a:latin typeface="DM Sans"/>
              <a:ea typeface="DM Sans"/>
              <a:cs typeface="DM Sans"/>
              <a:sym typeface="DM Sans"/>
            </a:endParaRPr>
          </a:p>
        </p:txBody>
      </p:sp>
      <p:sp>
        <p:nvSpPr>
          <p:cNvPr id="67" name="Google Shape;67;p1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68" name="Google Shape;68;p18"/>
          <p:cNvSpPr txBox="1"/>
          <p:nvPr/>
        </p:nvSpPr>
        <p:spPr>
          <a:xfrm>
            <a:off x="476250" y="1754950"/>
            <a:ext cx="3924900" cy="12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350" u="none" cap="none" strike="noStrike">
                <a:solidFill>
                  <a:srgbClr val="000000"/>
                </a:solidFill>
                <a:highlight>
                  <a:srgbClr val="EAFF6A"/>
                </a:highlight>
                <a:latin typeface="DM Sans"/>
                <a:ea typeface="DM Sans"/>
                <a:cs typeface="DM Sans"/>
                <a:sym typeface="DM Sans"/>
              </a:rPr>
              <a:t>Reset CSS:</a:t>
            </a:r>
            <a:r>
              <a:rPr b="1" i="0" lang="es" sz="1350" u="none" cap="none" strike="noStrike">
                <a:solidFill>
                  <a:srgbClr val="000000"/>
                </a:solidFill>
                <a:latin typeface="DM Sans"/>
                <a:ea typeface="DM Sans"/>
                <a:cs typeface="DM Sans"/>
                <a:sym typeface="DM Sans"/>
              </a:rPr>
              <a:t> </a:t>
            </a:r>
            <a:r>
              <a:rPr lang="es" sz="1350">
                <a:latin typeface="DM Sans"/>
                <a:ea typeface="DM Sans"/>
                <a:cs typeface="DM Sans"/>
                <a:sym typeface="DM Sans"/>
              </a:rPr>
              <a:t>una regla CSS que c</a:t>
            </a:r>
            <a:r>
              <a:rPr i="0" lang="es" sz="1350" u="none" cap="none" strike="noStrike">
                <a:solidFill>
                  <a:srgbClr val="000000"/>
                </a:solidFill>
                <a:latin typeface="DM Sans"/>
                <a:ea typeface="DM Sans"/>
                <a:cs typeface="DM Sans"/>
                <a:sym typeface="DM Sans"/>
              </a:rPr>
              <a:t>ontiene</a:t>
            </a:r>
            <a:r>
              <a:rPr lang="es" sz="1350">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definiciones para propiedades problemáticas, que los diseñadores necesitan unificar desde un principio.</a:t>
            </a:r>
            <a:endParaRPr i="0" sz="1350" u="none" cap="none" strike="noStrike">
              <a:solidFill>
                <a:srgbClr val="000000"/>
              </a:solidFill>
              <a:latin typeface="DM Sans"/>
              <a:ea typeface="DM Sans"/>
              <a:cs typeface="DM Sans"/>
              <a:sym typeface="DM Sans"/>
            </a:endParaRPr>
          </a:p>
        </p:txBody>
      </p:sp>
      <p:sp>
        <p:nvSpPr>
          <p:cNvPr id="69" name="Google Shape;69;p18"/>
          <p:cNvSpPr txBox="1"/>
          <p:nvPr/>
        </p:nvSpPr>
        <p:spPr>
          <a:xfrm>
            <a:off x="4742850" y="1754950"/>
            <a:ext cx="3924900" cy="29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Unidades de medidas</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Absolutas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Helvetica Neue Light"/>
              <a:buChar char="●"/>
            </a:pPr>
            <a:r>
              <a:rPr b="1" i="0" lang="es" sz="1350" u="none" cap="none" strike="noStrike">
                <a:solidFill>
                  <a:srgbClr val="000000"/>
                </a:solidFill>
                <a:highlight>
                  <a:srgbClr val="EAFF6A"/>
                </a:highlight>
                <a:latin typeface="DM Sans"/>
                <a:ea typeface="DM Sans"/>
                <a:cs typeface="DM Sans"/>
                <a:sym typeface="DM Sans"/>
              </a:rPr>
              <a:t>Px (pixels):</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es la unidad que usan las pantallas. </a:t>
            </a:r>
            <a:endParaRPr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Relativas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Helvetica Neue Light"/>
              <a:buChar char="●"/>
            </a:pPr>
            <a:r>
              <a:rPr b="1" i="0" lang="es" sz="1350" u="none" cap="none" strike="noStrike">
                <a:solidFill>
                  <a:srgbClr val="000000"/>
                </a:solidFill>
                <a:highlight>
                  <a:srgbClr val="EAFF6A"/>
                </a:highlight>
                <a:latin typeface="DM Sans"/>
                <a:ea typeface="DM Sans"/>
                <a:cs typeface="DM Sans"/>
                <a:sym typeface="DM Sans"/>
              </a:rPr>
              <a:t>Rem:</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relativa a la configuración de tamaño de la raíz (etiqueta html). </a:t>
            </a:r>
            <a:endParaRPr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Helvetica Neue Light"/>
              <a:buChar char="●"/>
            </a:pPr>
            <a:r>
              <a:rPr b="1" i="0" lang="es" sz="1350" u="none" cap="none" strike="noStrike">
                <a:solidFill>
                  <a:srgbClr val="000000"/>
                </a:solidFill>
                <a:highlight>
                  <a:srgbClr val="EAFF6A"/>
                </a:highlight>
                <a:latin typeface="DM Sans"/>
                <a:ea typeface="DM Sans"/>
                <a:cs typeface="DM Sans"/>
                <a:sym typeface="DM Sans"/>
              </a:rPr>
              <a:t>Porcentaje:</a:t>
            </a:r>
            <a:r>
              <a:rPr i="0" lang="es" sz="1350" u="none" cap="none" strike="noStrike">
                <a:solidFill>
                  <a:srgbClr val="000000"/>
                </a:solidFill>
                <a:latin typeface="DM Sans"/>
                <a:ea typeface="DM Sans"/>
                <a:cs typeface="DM Sans"/>
                <a:sym typeface="DM Sans"/>
              </a:rPr>
              <a:t>tomando en cuenta que 16px es 100%.</a:t>
            </a:r>
            <a:endParaRPr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Helvetica Neue Light"/>
              <a:buChar char="●"/>
            </a:pPr>
            <a:r>
              <a:rPr b="1" i="0" lang="es" sz="1350" u="none" cap="none" strike="noStrike">
                <a:solidFill>
                  <a:srgbClr val="000000"/>
                </a:solidFill>
                <a:highlight>
                  <a:srgbClr val="EAFF6A"/>
                </a:highlight>
                <a:latin typeface="DM Sans"/>
                <a:ea typeface="DM Sans"/>
                <a:cs typeface="DM Sans"/>
                <a:sym typeface="DM Sans"/>
              </a:rPr>
              <a:t>Viewport: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se utilizan para layouts responsivos (más adelante).</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4"/>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Display</a:t>
            </a:r>
            <a:r>
              <a:rPr b="1" lang="es" sz="4000">
                <a:solidFill>
                  <a:schemeClr val="lt1"/>
                </a:solidFill>
                <a:latin typeface="DM Sans"/>
                <a:ea typeface="DM Sans"/>
                <a:cs typeface="DM Sans"/>
                <a:sym typeface="DM Sans"/>
              </a:rPr>
              <a:t> </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1" lang="es" sz="4000">
                <a:latin typeface="DM Sans"/>
                <a:ea typeface="DM Sans"/>
                <a:cs typeface="DM Sans"/>
                <a:sym typeface="DM Sans"/>
              </a:rPr>
              <a:t>Tipos de elementos</a:t>
            </a:r>
            <a:endParaRPr b="1" sz="4000" u="none" cap="none" strike="noStrike">
              <a:solidFill>
                <a:srgbClr val="000000"/>
              </a:solidFill>
              <a:latin typeface="DM Sans"/>
              <a:ea typeface="DM Sans"/>
              <a:cs typeface="DM Sans"/>
              <a:sym typeface="DM Sans"/>
            </a:endParaRPr>
          </a:p>
        </p:txBody>
      </p:sp>
      <p:sp>
        <p:nvSpPr>
          <p:cNvPr id="455" name="Google Shape;455;p55"/>
          <p:cNvSpPr txBox="1"/>
          <p:nvPr/>
        </p:nvSpPr>
        <p:spPr>
          <a:xfrm>
            <a:off x="875175" y="1601000"/>
            <a:ext cx="7155000" cy="22269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EA90FF"/>
              </a:buClr>
              <a:buSzPts val="1350"/>
              <a:buFont typeface="Didact Gothic"/>
              <a:buChar char="●"/>
            </a:pPr>
            <a:r>
              <a:rPr lang="es" sz="1350">
                <a:solidFill>
                  <a:schemeClr val="dk1"/>
                </a:solidFill>
                <a:latin typeface="DM Sans"/>
                <a:ea typeface="DM Sans"/>
                <a:cs typeface="DM Sans"/>
                <a:sym typeface="DM Sans"/>
              </a:rPr>
              <a:t>El estándar HTML clasifica a todos sus elementos en dos grandes grupos: elementos </a:t>
            </a:r>
            <a:r>
              <a:rPr b="1" lang="es" sz="1350">
                <a:solidFill>
                  <a:schemeClr val="dk1"/>
                </a:solidFill>
                <a:latin typeface="DM Sans"/>
                <a:ea typeface="DM Sans"/>
                <a:cs typeface="DM Sans"/>
                <a:sym typeface="DM Sans"/>
              </a:rPr>
              <a:t>en línea (inline)</a:t>
            </a:r>
            <a:r>
              <a:rPr lang="es" sz="1350">
                <a:solidFill>
                  <a:schemeClr val="dk1"/>
                </a:solidFill>
                <a:latin typeface="DM Sans"/>
                <a:ea typeface="DM Sans"/>
                <a:cs typeface="DM Sans"/>
                <a:sym typeface="DM Sans"/>
              </a:rPr>
              <a:t> y </a:t>
            </a:r>
            <a:r>
              <a:rPr b="1" lang="es" sz="1350">
                <a:solidFill>
                  <a:schemeClr val="dk1"/>
                </a:solidFill>
                <a:latin typeface="DM Sans"/>
                <a:ea typeface="DM Sans"/>
                <a:cs typeface="DM Sans"/>
                <a:sym typeface="DM Sans"/>
              </a:rPr>
              <a:t>de bloque (block).</a:t>
            </a:r>
            <a:endParaRPr b="1"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a:t>
            </a:r>
            <a:r>
              <a:rPr lang="es" sz="1350">
                <a:solidFill>
                  <a:schemeClr val="dk1"/>
                </a:solidFill>
                <a:highlight>
                  <a:schemeClr val="accent6"/>
                </a:highlight>
                <a:latin typeface="DM Sans"/>
                <a:ea typeface="DM Sans"/>
                <a:cs typeface="DM Sans"/>
                <a:sym typeface="DM Sans"/>
              </a:rPr>
              <a:t> elementos de bloque</a:t>
            </a:r>
            <a:r>
              <a:rPr lang="es" sz="1350">
                <a:solidFill>
                  <a:schemeClr val="dk1"/>
                </a:solidFill>
                <a:latin typeface="DM Sans"/>
                <a:ea typeface="DM Sans"/>
                <a:cs typeface="DM Sans"/>
                <a:sym typeface="DM Sans"/>
              </a:rPr>
              <a:t> siempre empiezan en una nueva línea, y ocupan todo el espacio disponible hasta el final de la misma (100%).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Por otra parte, </a:t>
            </a:r>
            <a:r>
              <a:rPr lang="es" sz="1350">
                <a:solidFill>
                  <a:schemeClr val="dk1"/>
                </a:solidFill>
                <a:highlight>
                  <a:srgbClr val="EAFF6A"/>
                </a:highlight>
                <a:latin typeface="DM Sans"/>
                <a:ea typeface="DM Sans"/>
                <a:cs typeface="DM Sans"/>
                <a:sym typeface="DM Sans"/>
              </a:rPr>
              <a:t>los elementos en línea </a:t>
            </a:r>
            <a:r>
              <a:rPr lang="es" sz="1350">
                <a:solidFill>
                  <a:schemeClr val="dk1"/>
                </a:solidFill>
                <a:latin typeface="DM Sans"/>
                <a:ea typeface="DM Sans"/>
                <a:cs typeface="DM Sans"/>
                <a:sym typeface="DM Sans"/>
              </a:rPr>
              <a:t>no empiezan necesariamente en nueva línea y sólo ocupan el espacio necesario para mostrar sus contenidos.</a:t>
            </a:r>
            <a:endParaRPr sz="1350">
              <a:latin typeface="DM Sans"/>
              <a:ea typeface="DM Sans"/>
              <a:cs typeface="DM Sans"/>
              <a:sym typeface="DM Sans"/>
            </a:endParaRPr>
          </a:p>
          <a:p>
            <a:pPr indent="0" lvl="0" marL="0" marR="0" rtl="0" algn="l">
              <a:lnSpc>
                <a:spcPct val="125000"/>
              </a:lnSpc>
              <a:spcBef>
                <a:spcPts val="1800"/>
              </a:spcBef>
              <a:spcAft>
                <a:spcPts val="1200"/>
              </a:spcAft>
              <a:buNone/>
            </a:pPr>
            <a:r>
              <a:t/>
            </a:r>
            <a:endParaRPr i="0" sz="1350" u="none" cap="none" strike="noStrike">
              <a:solidFill>
                <a:srgbClr val="000000"/>
              </a:solidFill>
              <a:latin typeface="DM Sans"/>
              <a:ea typeface="DM Sans"/>
              <a:cs typeface="DM Sans"/>
              <a:sym typeface="DM Sans"/>
            </a:endParaRPr>
          </a:p>
        </p:txBody>
      </p:sp>
      <p:sp>
        <p:nvSpPr>
          <p:cNvPr id="456" name="Google Shape;456;p55"/>
          <p:cNvSpPr txBox="1"/>
          <p:nvPr/>
        </p:nvSpPr>
        <p:spPr>
          <a:xfrm>
            <a:off x="1090125" y="3899850"/>
            <a:ext cx="394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DM Sans"/>
                <a:ea typeface="DM Sans"/>
                <a:cs typeface="DM Sans"/>
                <a:sym typeface="DM Sans"/>
              </a:rPr>
              <a:t>Fuente: </a:t>
            </a:r>
            <a:r>
              <a:rPr lang="es" sz="1200">
                <a:solidFill>
                  <a:schemeClr val="dk2"/>
                </a:solidFill>
                <a:latin typeface="DM Sans"/>
                <a:ea typeface="DM Sans"/>
                <a:cs typeface="DM Sans"/>
                <a:sym typeface="DM Sans"/>
              </a:rPr>
              <a:t>https://developer.mozilla.org/es/</a:t>
            </a:r>
            <a:endParaRPr sz="1200">
              <a:solidFill>
                <a:schemeClr val="dk2"/>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Tipos de elementos</a:t>
            </a:r>
            <a:endParaRPr b="1" i="0" sz="3500" u="none" cap="none" strike="noStrike">
              <a:solidFill>
                <a:schemeClr val="lt1"/>
              </a:solidFill>
              <a:latin typeface="DM Sans"/>
              <a:ea typeface="DM Sans"/>
              <a:cs typeface="DM Sans"/>
              <a:sym typeface="DM Sans"/>
            </a:endParaRPr>
          </a:p>
        </p:txBody>
      </p:sp>
      <p:sp>
        <p:nvSpPr>
          <p:cNvPr id="463" name="Google Shape;463;p56"/>
          <p:cNvSpPr txBox="1"/>
          <p:nvPr/>
        </p:nvSpPr>
        <p:spPr>
          <a:xfrm>
            <a:off x="917700" y="147140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DM Sans"/>
              <a:ea typeface="DM Sans"/>
              <a:cs typeface="DM Sans"/>
              <a:sym typeface="DM Sans"/>
            </a:endParaRPr>
          </a:p>
        </p:txBody>
      </p:sp>
      <p:pic>
        <p:nvPicPr>
          <p:cNvPr id="464" name="Google Shape;464;p56"/>
          <p:cNvPicPr preferRelativeResize="0"/>
          <p:nvPr/>
        </p:nvPicPr>
        <p:blipFill rotWithShape="1">
          <a:blip r:embed="rId3">
            <a:alphaModFix/>
          </a:blip>
          <a:srcRect b="0" l="0" r="0" t="0"/>
          <a:stretch/>
        </p:blipFill>
        <p:spPr>
          <a:xfrm>
            <a:off x="2069521" y="1536988"/>
            <a:ext cx="4797302" cy="26217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7"/>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1" lang="es" sz="4000">
                <a:latin typeface="DM Sans"/>
                <a:ea typeface="DM Sans"/>
                <a:cs typeface="DM Sans"/>
                <a:sym typeface="DM Sans"/>
              </a:rPr>
              <a:t>Tipos de elementos</a:t>
            </a:r>
            <a:endParaRPr b="1" sz="4000" u="none" cap="none" strike="noStrike">
              <a:solidFill>
                <a:srgbClr val="000000"/>
              </a:solidFill>
              <a:latin typeface="DM Sans"/>
              <a:ea typeface="DM Sans"/>
              <a:cs typeface="DM Sans"/>
              <a:sym typeface="DM Sans"/>
            </a:endParaRPr>
          </a:p>
        </p:txBody>
      </p:sp>
      <p:sp>
        <p:nvSpPr>
          <p:cNvPr id="470" name="Google Shape;470;p57"/>
          <p:cNvSpPr txBox="1"/>
          <p:nvPr/>
        </p:nvSpPr>
        <p:spPr>
          <a:xfrm>
            <a:off x="875175" y="1601000"/>
            <a:ext cx="6878400" cy="2226900"/>
          </a:xfrm>
          <a:prstGeom prst="rect">
            <a:avLst/>
          </a:prstGeom>
          <a:noFill/>
          <a:ln>
            <a:noFill/>
          </a:ln>
        </p:spPr>
        <p:txBody>
          <a:bodyPr anchorCtr="0" anchor="t" bIns="91425" lIns="91425" spcFirstLastPara="1" rIns="91425" wrap="square" tIns="91425">
            <a:noAutofit/>
          </a:bodyPr>
          <a:lstStyle/>
          <a:p>
            <a:pPr indent="-314325" lvl="0" marL="457200" rtl="0" algn="l">
              <a:lnSpc>
                <a:spcPct val="125000"/>
              </a:lnSpc>
              <a:spcBef>
                <a:spcPts val="18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elementos</a:t>
            </a:r>
            <a:r>
              <a:rPr lang="es" sz="1350">
                <a:solidFill>
                  <a:schemeClr val="dk1"/>
                </a:solidFill>
                <a:highlight>
                  <a:srgbClr val="EA90FF"/>
                </a:highlight>
                <a:latin typeface="DM Sans"/>
                <a:ea typeface="DM Sans"/>
                <a:cs typeface="DM Sans"/>
                <a:sym typeface="DM Sans"/>
              </a:rPr>
              <a:t> en línea</a:t>
            </a:r>
            <a:r>
              <a:rPr lang="es" sz="1350">
                <a:solidFill>
                  <a:schemeClr val="dk1"/>
                </a:solidFill>
                <a:latin typeface="DM Sans"/>
                <a:ea typeface="DM Sans"/>
                <a:cs typeface="DM Sans"/>
                <a:sym typeface="DM Sans"/>
              </a:rPr>
              <a:t> definidos por HTML son aquellos que se usan para marcar texto, imágenes y formularios. </a:t>
            </a:r>
            <a:br>
              <a:rPr lang="es" sz="1350">
                <a:solidFill>
                  <a:schemeClr val="dk1"/>
                </a:solidFill>
                <a:latin typeface="DM Sans"/>
                <a:ea typeface="DM Sans"/>
                <a:cs typeface="DM Sans"/>
                <a:sym typeface="DM Sans"/>
              </a:rPr>
            </a:br>
            <a:r>
              <a:rPr lang="es" sz="1350" u="sng">
                <a:solidFill>
                  <a:schemeClr val="folHlink"/>
                </a:solidFill>
                <a:latin typeface="DM Sans"/>
                <a:ea typeface="DM Sans"/>
                <a:cs typeface="DM Sans"/>
                <a:sym typeface="DM Sans"/>
                <a:hlinkClick r:id="rId3">
                  <a:extLst>
                    <a:ext uri="{A12FA001-AC4F-418D-AE19-62706E023703}">
                      <ahyp:hlinkClr val="tx"/>
                    </a:ext>
                  </a:extLst>
                </a:hlinkClick>
              </a:rPr>
              <a:t>Ver listado de elementos “en línea”</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lnSpc>
                <a:spcPct val="125000"/>
              </a:lnSpc>
              <a:spcBef>
                <a:spcPts val="18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elementos</a:t>
            </a:r>
            <a:r>
              <a:rPr lang="es" sz="1350">
                <a:solidFill>
                  <a:schemeClr val="dk1"/>
                </a:solidFill>
                <a:highlight>
                  <a:srgbClr val="EA90FF"/>
                </a:highlight>
                <a:latin typeface="DM Sans"/>
                <a:ea typeface="DM Sans"/>
                <a:cs typeface="DM Sans"/>
                <a:sym typeface="DM Sans"/>
              </a:rPr>
              <a:t> de bloque </a:t>
            </a:r>
            <a:r>
              <a:rPr lang="es" sz="1350">
                <a:solidFill>
                  <a:schemeClr val="dk1"/>
                </a:solidFill>
                <a:latin typeface="DM Sans"/>
                <a:ea typeface="DM Sans"/>
                <a:cs typeface="DM Sans"/>
                <a:sym typeface="DM Sans"/>
              </a:rPr>
              <a:t>definidos por HTML se utilizan para marcar estructura (división de información/código) </a:t>
            </a:r>
            <a:br>
              <a:rPr lang="es" sz="1350">
                <a:solidFill>
                  <a:schemeClr val="dk1"/>
                </a:solidFill>
                <a:latin typeface="DM Sans"/>
                <a:ea typeface="DM Sans"/>
                <a:cs typeface="DM Sans"/>
                <a:sym typeface="DM Sans"/>
              </a:rPr>
            </a:br>
            <a:r>
              <a:rPr lang="es" sz="1350" u="sng">
                <a:solidFill>
                  <a:schemeClr val="folHlink"/>
                </a:solidFill>
                <a:latin typeface="DM Sans"/>
                <a:ea typeface="DM Sans"/>
                <a:cs typeface="DM Sans"/>
                <a:sym typeface="DM Sans"/>
                <a:hlinkClick r:id="rId4">
                  <a:extLst>
                    <a:ext uri="{A12FA001-AC4F-418D-AE19-62706E023703}">
                      <ahyp:hlinkClr val="tx"/>
                    </a:ext>
                  </a:extLst>
                </a:hlinkClick>
              </a:rPr>
              <a:t>Ver listado de elementos “en bloque”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Display</a:t>
            </a:r>
            <a:endParaRPr b="1" sz="4000" u="none" cap="none" strike="noStrike">
              <a:solidFill>
                <a:srgbClr val="000000"/>
              </a:solidFill>
              <a:latin typeface="DM Sans"/>
              <a:ea typeface="DM Sans"/>
              <a:cs typeface="DM Sans"/>
              <a:sym typeface="DM Sans"/>
            </a:endParaRPr>
          </a:p>
        </p:txBody>
      </p:sp>
      <p:sp>
        <p:nvSpPr>
          <p:cNvPr id="476" name="Google Shape;476;p58"/>
          <p:cNvSpPr txBox="1"/>
          <p:nvPr/>
        </p:nvSpPr>
        <p:spPr>
          <a:xfrm>
            <a:off x="875175" y="1601000"/>
            <a:ext cx="6878400" cy="2226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Font typeface="Arial"/>
              <a:buNone/>
            </a:pPr>
            <a:r>
              <a:rPr lang="es" sz="1350">
                <a:solidFill>
                  <a:schemeClr val="dk1"/>
                </a:solidFill>
                <a:latin typeface="DM Sans"/>
                <a:ea typeface="DM Sans"/>
                <a:cs typeface="DM Sans"/>
                <a:sym typeface="DM Sans"/>
              </a:rPr>
              <a:t>Se encarga de definir </a:t>
            </a:r>
            <a:r>
              <a:rPr b="1" lang="es" sz="1350">
                <a:solidFill>
                  <a:schemeClr val="dk1"/>
                </a:solidFill>
                <a:latin typeface="DM Sans"/>
                <a:ea typeface="DM Sans"/>
                <a:cs typeface="DM Sans"/>
                <a:sym typeface="DM Sans"/>
              </a:rPr>
              <a:t>cómo se ve un elemento HTML</a:t>
            </a:r>
            <a:r>
              <a:rPr lang="es" sz="1350">
                <a:solidFill>
                  <a:schemeClr val="dk1"/>
                </a:solidFill>
                <a:latin typeface="DM Sans"/>
                <a:ea typeface="DM Sans"/>
                <a:cs typeface="DM Sans"/>
                <a:sym typeface="DM Sans"/>
              </a:rPr>
              <a:t>. Los dos comportamientos más importantes son: </a:t>
            </a:r>
            <a:endParaRPr sz="1350">
              <a:solidFill>
                <a:schemeClr val="dk1"/>
              </a:solidFill>
              <a:latin typeface="DM Sans"/>
              <a:ea typeface="DM Sans"/>
              <a:cs typeface="DM Sans"/>
              <a:sym typeface="DM Sans"/>
            </a:endParaRPr>
          </a:p>
          <a:p>
            <a:pPr indent="-314325" lvl="0" marL="457200" rtl="0" algn="l">
              <a:lnSpc>
                <a:spcPct val="125000"/>
              </a:lnSpc>
              <a:spcBef>
                <a:spcPts val="18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Pasar un elemento de bloque a uno de línea. </a:t>
            </a:r>
            <a:endParaRPr sz="1350">
              <a:solidFill>
                <a:schemeClr val="dk1"/>
              </a:solidFill>
              <a:latin typeface="DM Sans"/>
              <a:ea typeface="DM Sans"/>
              <a:cs typeface="DM Sans"/>
              <a:sym typeface="DM Sans"/>
            </a:endParaRPr>
          </a:p>
          <a:p>
            <a:pPr indent="-314325" lvl="0" marL="457200" rtl="0" algn="l">
              <a:lnSpc>
                <a:spcPct val="12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Pasar un elemento de línea a uno de bloque.</a:t>
            </a:r>
            <a:endParaRPr sz="1350">
              <a:solidFill>
                <a:schemeClr val="dk1"/>
              </a:solidFill>
              <a:latin typeface="DM Sans"/>
              <a:ea typeface="DM Sans"/>
              <a:cs typeface="DM Sans"/>
              <a:sym typeface="DM Sans"/>
            </a:endParaRPr>
          </a:p>
          <a:p>
            <a:pPr indent="0" lvl="0" marL="0" rtl="0" algn="l">
              <a:lnSpc>
                <a:spcPct val="125000"/>
              </a:lnSpc>
              <a:spcBef>
                <a:spcPts val="1800"/>
              </a:spcBef>
              <a:spcAft>
                <a:spcPts val="0"/>
              </a:spcAft>
              <a:buClr>
                <a:schemeClr val="dk1"/>
              </a:buClr>
              <a:buFont typeface="Arial"/>
              <a:buNone/>
            </a:pPr>
            <a:r>
              <a:rPr lang="es" sz="1350">
                <a:solidFill>
                  <a:schemeClr val="dk1"/>
                </a:solidFill>
                <a:latin typeface="DM Sans"/>
                <a:ea typeface="DM Sans"/>
                <a:cs typeface="DM Sans"/>
                <a:sym typeface="DM Sans"/>
              </a:rPr>
              <a:t>Eso se hace con los valores </a:t>
            </a:r>
            <a:r>
              <a:rPr i="1" lang="es" sz="1350">
                <a:solidFill>
                  <a:schemeClr val="dk1"/>
                </a:solidFill>
                <a:highlight>
                  <a:srgbClr val="EAFF6A"/>
                </a:highlight>
                <a:latin typeface="DM Sans"/>
                <a:ea typeface="DM Sans"/>
                <a:cs typeface="DM Sans"/>
                <a:sym typeface="DM Sans"/>
              </a:rPr>
              <a:t>block </a:t>
            </a:r>
            <a:r>
              <a:rPr lang="es" sz="1350">
                <a:solidFill>
                  <a:schemeClr val="dk1"/>
                </a:solidFill>
                <a:latin typeface="DM Sans"/>
                <a:ea typeface="DM Sans"/>
                <a:cs typeface="DM Sans"/>
                <a:sym typeface="DM Sans"/>
              </a:rPr>
              <a:t>e </a:t>
            </a:r>
            <a:r>
              <a:rPr i="1" lang="es" sz="1350">
                <a:solidFill>
                  <a:schemeClr val="dk1"/>
                </a:solidFill>
                <a:highlight>
                  <a:srgbClr val="EAFF6A"/>
                </a:highlight>
                <a:latin typeface="DM Sans"/>
                <a:ea typeface="DM Sans"/>
                <a:cs typeface="DM Sans"/>
                <a:sym typeface="DM Sans"/>
              </a:rPr>
              <a:t>inline</a:t>
            </a:r>
            <a:r>
              <a:rPr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respectivamente: </a:t>
            </a:r>
            <a:endParaRPr sz="1350">
              <a:solidFill>
                <a:schemeClr val="dk1"/>
              </a:solidFill>
              <a:latin typeface="DM Sans"/>
              <a:ea typeface="DM Sans"/>
              <a:cs typeface="DM Sans"/>
              <a:sym typeface="DM Sans"/>
            </a:endParaRPr>
          </a:p>
          <a:p>
            <a:pPr indent="-314325" lvl="0" marL="457200" rtl="0" algn="l">
              <a:lnSpc>
                <a:spcPct val="125000"/>
              </a:lnSpc>
              <a:spcBef>
                <a:spcPts val="1800"/>
              </a:spcBef>
              <a:spcAft>
                <a:spcPts val="0"/>
              </a:spcAft>
              <a:buClr>
                <a:srgbClr val="EA90FF"/>
              </a:buClr>
              <a:buSzPts val="1350"/>
              <a:buFont typeface="Didact Gothic"/>
              <a:buChar char="●"/>
            </a:pPr>
            <a:r>
              <a:rPr b="1" i="1" lang="es" sz="1350">
                <a:solidFill>
                  <a:schemeClr val="dk1"/>
                </a:solidFill>
                <a:latin typeface="DM Sans"/>
                <a:ea typeface="DM Sans"/>
                <a:cs typeface="DM Sans"/>
                <a:sym typeface="DM Sans"/>
              </a:rPr>
              <a:t>Block</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convierte el elemento en uno de bloque.</a:t>
            </a:r>
            <a:endParaRPr sz="1350">
              <a:solidFill>
                <a:schemeClr val="dk1"/>
              </a:solidFill>
              <a:latin typeface="DM Sans"/>
              <a:ea typeface="DM Sans"/>
              <a:cs typeface="DM Sans"/>
              <a:sym typeface="DM Sans"/>
            </a:endParaRPr>
          </a:p>
          <a:p>
            <a:pPr indent="-314325" lvl="0" marL="457200" rtl="0" algn="l">
              <a:lnSpc>
                <a:spcPct val="125000"/>
              </a:lnSpc>
              <a:spcBef>
                <a:spcPts val="0"/>
              </a:spcBef>
              <a:spcAft>
                <a:spcPts val="0"/>
              </a:spcAft>
              <a:buClr>
                <a:srgbClr val="EA90FF"/>
              </a:buClr>
              <a:buSzPts val="1350"/>
              <a:buFont typeface="Didact Gothic"/>
              <a:buChar char="●"/>
            </a:pPr>
            <a:r>
              <a:rPr b="1" i="1" lang="es" sz="1350">
                <a:solidFill>
                  <a:schemeClr val="dk1"/>
                </a:solidFill>
                <a:latin typeface="DM Sans"/>
                <a:ea typeface="DM Sans"/>
                <a:cs typeface="DM Sans"/>
                <a:sym typeface="DM Sans"/>
              </a:rPr>
              <a:t>Inline</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transforma el elemento en uno de línea.</a:t>
            </a:r>
            <a:endParaRPr sz="1350">
              <a:solidFill>
                <a:schemeClr val="dk1"/>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9"/>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Display</a:t>
            </a:r>
            <a:endParaRPr b="1" sz="4000" u="none" cap="none" strike="noStrike">
              <a:solidFill>
                <a:srgbClr val="000000"/>
              </a:solidFill>
              <a:latin typeface="DM Sans"/>
              <a:ea typeface="DM Sans"/>
              <a:cs typeface="DM Sans"/>
              <a:sym typeface="DM Sans"/>
            </a:endParaRPr>
          </a:p>
        </p:txBody>
      </p:sp>
      <p:graphicFrame>
        <p:nvGraphicFramePr>
          <p:cNvPr id="482" name="Google Shape;482;p59"/>
          <p:cNvGraphicFramePr/>
          <p:nvPr/>
        </p:nvGraphicFramePr>
        <p:xfrm>
          <a:off x="1342013" y="1483025"/>
          <a:ext cx="3000000" cy="3000000"/>
        </p:xfrm>
        <a:graphic>
          <a:graphicData uri="http://schemas.openxmlformats.org/drawingml/2006/table">
            <a:tbl>
              <a:tblPr>
                <a:noFill/>
                <a:tableStyleId>{EDF26C6A-5234-4FDA-B3EC-5ED6AFAC2761}</a:tableStyleId>
              </a:tblPr>
              <a:tblGrid>
                <a:gridCol w="2777600"/>
              </a:tblGrid>
              <a:tr h="24043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&gt;Lorem ipsum dolor sit amet, consectetur adipisicing elit. &lt;</a:t>
                      </a: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&gt;Laudantium &lt;/</a:t>
                      </a: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&gt; perspiciatis itaque veritatis ea fugit qui.</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graphicFrame>
        <p:nvGraphicFramePr>
          <p:cNvPr id="483" name="Google Shape;483;p59"/>
          <p:cNvGraphicFramePr/>
          <p:nvPr/>
        </p:nvGraphicFramePr>
        <p:xfrm>
          <a:off x="4266750" y="1483025"/>
          <a:ext cx="3000000" cy="3000000"/>
        </p:xfrm>
        <a:graphic>
          <a:graphicData uri="http://schemas.openxmlformats.org/drawingml/2006/table">
            <a:tbl>
              <a:tblPr>
                <a:noFill/>
                <a:tableStyleId>{EDF26C6A-5234-4FDA-B3EC-5ED6AFAC2761}</a:tableStyleId>
              </a:tblPr>
              <a:tblGrid>
                <a:gridCol w="3535225"/>
              </a:tblGrid>
              <a:tr h="24043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p</a:t>
                      </a:r>
                      <a:r>
                        <a:rPr lang="es" sz="1400" u="none" cap="none" strike="noStrike">
                          <a:solidFill>
                            <a:srgbClr val="FF9900"/>
                          </a:solidFill>
                          <a:latin typeface="Consolas"/>
                          <a:ea typeface="Consolas"/>
                          <a:cs typeface="Consolas"/>
                          <a:sym typeface="Consolas"/>
                        </a:rPr>
                        <a:t> </a:t>
                      </a:r>
                      <a:r>
                        <a:rPr lang="es" sz="1400" u="none" cap="none" strike="noStrike">
                          <a:solidFill>
                            <a:srgbClr val="D9D9D9"/>
                          </a:solidFill>
                          <a:latin typeface="Consolas"/>
                          <a:ea typeface="Consolas"/>
                          <a:cs typeface="Consolas"/>
                          <a:sym typeface="Consolas"/>
                        </a:rPr>
                        <a:t>{</a:t>
                      </a:r>
                      <a:r>
                        <a:rPr lang="es" sz="1400" u="none" cap="none" strike="noStrike">
                          <a:solidFill>
                            <a:srgbClr val="999999"/>
                          </a:solidFill>
                          <a:latin typeface="Consolas"/>
                          <a:ea typeface="Consolas"/>
                          <a:cs typeface="Consolas"/>
                          <a:sym typeface="Consolas"/>
                        </a:rPr>
                        <a:t>/*es un elemento en bloque que convierto  en línea*/</a:t>
                      </a:r>
                      <a:endParaRPr sz="14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display: </a:t>
                      </a:r>
                      <a:r>
                        <a:rPr lang="es" sz="1400" u="none" cap="none" strike="noStrike">
                          <a:solidFill>
                            <a:srgbClr val="FF9900"/>
                          </a:solidFill>
                          <a:latin typeface="Consolas"/>
                          <a:ea typeface="Consolas"/>
                          <a:cs typeface="Consolas"/>
                          <a:sym typeface="Consolas"/>
                        </a:rPr>
                        <a:t>inline</a:t>
                      </a:r>
                      <a:r>
                        <a:rPr lang="es" sz="1400" u="none" cap="none" strike="noStrike">
                          <a:solidFill>
                            <a:srgbClr val="D9D9D9"/>
                          </a:solidFill>
                          <a:latin typeface="Consolas"/>
                          <a:ea typeface="Consolas"/>
                          <a:cs typeface="Consolas"/>
                          <a:sym typeface="Consolas"/>
                        </a:rPr>
                        <a: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background-color: </a:t>
                      </a:r>
                      <a:r>
                        <a:rPr lang="es" sz="1400" u="none" cap="none" strike="noStrike">
                          <a:solidFill>
                            <a:srgbClr val="FF9900"/>
                          </a:solidFill>
                          <a:latin typeface="Consolas"/>
                          <a:ea typeface="Consolas"/>
                          <a:cs typeface="Consolas"/>
                          <a:sym typeface="Consolas"/>
                        </a:rPr>
                        <a:t>yellow</a:t>
                      </a:r>
                      <a:r>
                        <a:rPr lang="es" sz="1400" u="none" cap="none" strike="noStrike">
                          <a:solidFill>
                            <a:srgbClr val="D9D9D9"/>
                          </a:solidFill>
                          <a:latin typeface="Consolas"/>
                          <a:ea typeface="Consolas"/>
                          <a:cs typeface="Consolas"/>
                          <a:sym typeface="Consolas"/>
                        </a:rPr>
                        <a: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 {</a:t>
                      </a:r>
                      <a:r>
                        <a:rPr lang="es" sz="1400" u="none" cap="none" strike="noStrike">
                          <a:solidFill>
                            <a:srgbClr val="999999"/>
                          </a:solidFill>
                          <a:latin typeface="Consolas"/>
                          <a:ea typeface="Consolas"/>
                          <a:cs typeface="Consolas"/>
                          <a:sym typeface="Consolas"/>
                        </a:rPr>
                        <a:t>/*es un elemento en línea que convierto en bloque*/</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display: </a:t>
                      </a:r>
                      <a:r>
                        <a:rPr lang="es" sz="1400" u="none" cap="none" strike="noStrike">
                          <a:solidFill>
                            <a:srgbClr val="FF9900"/>
                          </a:solidFill>
                          <a:latin typeface="Consolas"/>
                          <a:ea typeface="Consolas"/>
                          <a:cs typeface="Consolas"/>
                          <a:sym typeface="Consolas"/>
                        </a:rPr>
                        <a:t>block</a:t>
                      </a:r>
                      <a:r>
                        <a:rPr lang="es" sz="1400" u="none" cap="none" strike="noStrike">
                          <a:solidFill>
                            <a:srgbClr val="D9D9D9"/>
                          </a:solidFill>
                          <a:latin typeface="Consolas"/>
                          <a:ea typeface="Consolas"/>
                          <a:cs typeface="Consolas"/>
                          <a:sym typeface="Consolas"/>
                        </a:rPr>
                        <a: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background-color: </a:t>
                      </a:r>
                      <a:r>
                        <a:rPr lang="es" sz="1400" u="none" cap="none" strike="noStrike">
                          <a:solidFill>
                            <a:srgbClr val="FF9900"/>
                          </a:solidFill>
                          <a:latin typeface="Consolas"/>
                          <a:ea typeface="Consolas"/>
                          <a:cs typeface="Consolas"/>
                          <a:sym typeface="Consolas"/>
                        </a:rPr>
                        <a:t>grey</a:t>
                      </a:r>
                      <a:r>
                        <a:rPr lang="es" sz="1400" u="none" cap="none" strike="noStrike">
                          <a:solidFill>
                            <a:srgbClr val="D9D9D9"/>
                          </a:solidFill>
                          <a:latin typeface="Consolas"/>
                          <a:ea typeface="Consolas"/>
                          <a:cs typeface="Consolas"/>
                          <a:sym typeface="Consolas"/>
                        </a:rPr>
                        <a:t>;}</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484" name="Google Shape;484;p59"/>
          <p:cNvSpPr txBox="1"/>
          <p:nvPr/>
        </p:nvSpPr>
        <p:spPr>
          <a:xfrm>
            <a:off x="2368275" y="1066075"/>
            <a:ext cx="7251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 sz="1200" u="none" cap="none" strike="noStrike">
                <a:solidFill>
                  <a:srgbClr val="000000"/>
                </a:solidFill>
                <a:latin typeface="DM Sans"/>
                <a:ea typeface="DM Sans"/>
                <a:cs typeface="DM Sans"/>
                <a:sym typeface="DM Sans"/>
              </a:rPr>
              <a:t>HTML</a:t>
            </a:r>
            <a:endParaRPr i="0" sz="1400" u="none" cap="none" strike="noStrike">
              <a:solidFill>
                <a:srgbClr val="000000"/>
              </a:solidFill>
              <a:latin typeface="DM Sans"/>
              <a:ea typeface="DM Sans"/>
              <a:cs typeface="DM Sans"/>
              <a:sym typeface="DM Sans"/>
            </a:endParaRPr>
          </a:p>
        </p:txBody>
      </p:sp>
      <p:sp>
        <p:nvSpPr>
          <p:cNvPr id="485" name="Google Shape;485;p59"/>
          <p:cNvSpPr txBox="1"/>
          <p:nvPr/>
        </p:nvSpPr>
        <p:spPr>
          <a:xfrm>
            <a:off x="5776363" y="1066075"/>
            <a:ext cx="516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 sz="1200" u="none" cap="none" strike="noStrike">
                <a:solidFill>
                  <a:srgbClr val="000000"/>
                </a:solidFill>
                <a:latin typeface="DM Sans"/>
                <a:ea typeface="DM Sans"/>
                <a:cs typeface="DM Sans"/>
                <a:sym typeface="DM Sans"/>
              </a:rPr>
              <a:t>CSS</a:t>
            </a:r>
            <a:endParaRPr i="0" sz="1400" u="none" cap="none" strike="noStrike">
              <a:solidFill>
                <a:srgbClr val="000000"/>
              </a:solidFill>
              <a:latin typeface="DM Sans"/>
              <a:ea typeface="DM Sans"/>
              <a:cs typeface="DM Sans"/>
              <a:sym typeface="DM Sans"/>
            </a:endParaRPr>
          </a:p>
        </p:txBody>
      </p:sp>
      <p:sp>
        <p:nvSpPr>
          <p:cNvPr id="486" name="Google Shape;486;p59"/>
          <p:cNvSpPr txBox="1"/>
          <p:nvPr/>
        </p:nvSpPr>
        <p:spPr>
          <a:xfrm>
            <a:off x="1342025" y="4039325"/>
            <a:ext cx="6360000" cy="84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0" lang="es" sz="1350" u="none" cap="none" strike="noStrike">
                <a:solidFill>
                  <a:srgbClr val="000000"/>
                </a:solidFill>
                <a:highlight>
                  <a:srgbClr val="EA90FF"/>
                </a:highlight>
                <a:latin typeface="DM Sans"/>
                <a:ea typeface="DM Sans"/>
                <a:cs typeface="DM Sans"/>
                <a:sym typeface="DM Sans"/>
              </a:rPr>
              <a:t>Con este ejemplo podemos verificar cómo modifico el display </a:t>
            </a:r>
            <a:br>
              <a:rPr i="0" lang="es" sz="1350" u="none" cap="none" strike="noStrike">
                <a:solidFill>
                  <a:srgbClr val="000000"/>
                </a:solidFill>
                <a:highlight>
                  <a:srgbClr val="EA90FF"/>
                </a:highlight>
                <a:latin typeface="DM Sans"/>
                <a:ea typeface="DM Sans"/>
                <a:cs typeface="DM Sans"/>
                <a:sym typeface="DM Sans"/>
              </a:rPr>
            </a:br>
            <a:r>
              <a:rPr i="0" lang="es" sz="1350" u="none" cap="none" strike="noStrike">
                <a:solidFill>
                  <a:srgbClr val="000000"/>
                </a:solidFill>
                <a:highlight>
                  <a:srgbClr val="EA90FF"/>
                </a:highlight>
                <a:latin typeface="DM Sans"/>
                <a:ea typeface="DM Sans"/>
                <a:cs typeface="DM Sans"/>
                <a:sym typeface="DM Sans"/>
              </a:rPr>
              <a:t>de las etiquetas, puedes probar más </a:t>
            </a:r>
            <a:r>
              <a:rPr i="0" lang="es" sz="1350" u="sng" cap="none" strike="noStrike">
                <a:solidFill>
                  <a:srgbClr val="0097A7"/>
                </a:solidFill>
                <a:highlight>
                  <a:srgbClr val="EA90FF"/>
                </a:highlight>
                <a:latin typeface="DM Sans"/>
                <a:ea typeface="DM Sans"/>
                <a:cs typeface="DM Sans"/>
                <a:sym typeface="DM Sans"/>
                <a:hlinkClick r:id="rId3">
                  <a:extLst>
                    <a:ext uri="{A12FA001-AC4F-418D-AE19-62706E023703}">
                      <ahyp:hlinkClr val="tx"/>
                    </a:ext>
                  </a:extLst>
                </a:hlinkClick>
              </a:rPr>
              <a:t>acá</a:t>
            </a:r>
            <a:r>
              <a:rPr i="0" lang="es" sz="1350" u="none" cap="none" strike="noStrike">
                <a:solidFill>
                  <a:srgbClr val="000000"/>
                </a:solidFill>
                <a:highlight>
                  <a:srgbClr val="EA90FF"/>
                </a:highlight>
                <a:latin typeface="DM Sans"/>
                <a:ea typeface="DM Sans"/>
                <a:cs typeface="DM Sans"/>
                <a:sym typeface="DM Sans"/>
              </a:rPr>
              <a:t>.</a:t>
            </a:r>
            <a:endParaRPr i="0" sz="1350" u="none" cap="none" strike="noStrike">
              <a:solidFill>
                <a:srgbClr val="000000"/>
              </a:solidFill>
              <a:highlight>
                <a:srgbClr val="EA90FF"/>
              </a:highlight>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0"/>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Display</a:t>
            </a:r>
            <a:endParaRPr b="1" sz="4000" u="none" cap="none" strike="noStrike">
              <a:solidFill>
                <a:srgbClr val="000000"/>
              </a:solidFill>
              <a:latin typeface="DM Sans"/>
              <a:ea typeface="DM Sans"/>
              <a:cs typeface="DM Sans"/>
              <a:sym typeface="DM Sans"/>
            </a:endParaRPr>
          </a:p>
        </p:txBody>
      </p:sp>
      <p:sp>
        <p:nvSpPr>
          <p:cNvPr id="492" name="Google Shape;492;p60"/>
          <p:cNvSpPr txBox="1"/>
          <p:nvPr/>
        </p:nvSpPr>
        <p:spPr>
          <a:xfrm>
            <a:off x="1401150" y="1314725"/>
            <a:ext cx="6341700" cy="162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es" sz="1350" u="none" cap="none" strike="noStrike">
                <a:solidFill>
                  <a:srgbClr val="000000"/>
                </a:solidFill>
                <a:latin typeface="DM Sans"/>
                <a:ea typeface="DM Sans"/>
                <a:cs typeface="DM Sans"/>
                <a:sym typeface="DM Sans"/>
              </a:rPr>
              <a:t>Inline-block</a:t>
            </a:r>
            <a:endParaRPr b="1" sz="1350" u="none" cap="none" strike="noStrike">
              <a:solidFill>
                <a:srgbClr val="000000"/>
              </a:solidFill>
              <a:latin typeface="DM Sans"/>
              <a:ea typeface="DM Sans"/>
              <a:cs typeface="DM Sans"/>
              <a:sym typeface="DM Sans"/>
            </a:endParaRPr>
          </a:p>
          <a:p>
            <a:pPr indent="0" lvl="0" marL="0" marR="0" rtl="0" algn="l">
              <a:lnSpc>
                <a:spcPct val="115000"/>
              </a:lnSpc>
              <a:spcBef>
                <a:spcPts val="400"/>
              </a:spcBef>
              <a:spcAft>
                <a:spcPts val="0"/>
              </a:spcAft>
              <a:buNone/>
            </a:pPr>
            <a:r>
              <a:rPr i="0" lang="es" sz="1350" u="none" cap="none" strike="noStrike">
                <a:solidFill>
                  <a:srgbClr val="000000"/>
                </a:solidFill>
                <a:latin typeface="DM Sans"/>
                <a:ea typeface="DM Sans"/>
                <a:cs typeface="DM Sans"/>
                <a:sym typeface="DM Sans"/>
              </a:rPr>
              <a:t>Hay una propiedad que permite tomar lo mejor de ambos grupos, llamada “</a:t>
            </a:r>
            <a:r>
              <a:rPr i="1" lang="es" sz="1350" u="none" cap="none" strike="noStrike">
                <a:solidFill>
                  <a:srgbClr val="000000"/>
                </a:solidFill>
                <a:latin typeface="DM Sans"/>
                <a:ea typeface="DM Sans"/>
                <a:cs typeface="DM Sans"/>
                <a:sym typeface="DM Sans"/>
              </a:rPr>
              <a:t>inline-block</a:t>
            </a:r>
            <a:r>
              <a:rPr i="0" lang="es" sz="1350" u="none" cap="none" strike="noStrike">
                <a:solidFill>
                  <a:srgbClr val="000000"/>
                </a:solidFill>
                <a:latin typeface="DM Sans"/>
                <a:ea typeface="DM Sans"/>
                <a:cs typeface="DM Sans"/>
                <a:sym typeface="DM Sans"/>
              </a:rPr>
              <a:t>”. Brinda la posibilidad de tener “</a:t>
            </a:r>
            <a:r>
              <a:rPr i="1" lang="es" sz="1350" u="none" cap="none" strike="noStrike">
                <a:solidFill>
                  <a:srgbClr val="000000"/>
                </a:solidFill>
                <a:latin typeface="DM Sans"/>
                <a:ea typeface="DM Sans"/>
                <a:cs typeface="DM Sans"/>
                <a:sym typeface="DM Sans"/>
              </a:rPr>
              <a:t>padding</a:t>
            </a:r>
            <a:r>
              <a:rPr i="0" lang="es" sz="1350" u="none" cap="none" strike="noStrike">
                <a:solidFill>
                  <a:srgbClr val="000000"/>
                </a:solidFill>
                <a:latin typeface="DM Sans"/>
                <a:ea typeface="DM Sans"/>
                <a:cs typeface="DM Sans"/>
                <a:sym typeface="DM Sans"/>
              </a:rPr>
              <a:t>” y “</a:t>
            </a:r>
            <a:r>
              <a:rPr i="1" lang="es" sz="1350" u="none" cap="none" strike="noStrike">
                <a:solidFill>
                  <a:srgbClr val="000000"/>
                </a:solidFill>
                <a:latin typeface="DM Sans"/>
                <a:ea typeface="DM Sans"/>
                <a:cs typeface="DM Sans"/>
                <a:sym typeface="DM Sans"/>
              </a:rPr>
              <a:t>margin</a:t>
            </a:r>
            <a:r>
              <a:rPr i="0" lang="es" sz="1350" u="none" cap="none" strike="noStrike">
                <a:solidFill>
                  <a:srgbClr val="000000"/>
                </a:solidFill>
                <a:latin typeface="DM Sans"/>
                <a:ea typeface="DM Sans"/>
                <a:cs typeface="DM Sans"/>
                <a:sym typeface="DM Sans"/>
              </a:rPr>
              <a:t>” hacia arriba y abajo.</a:t>
            </a:r>
            <a:endParaRPr b="0" i="0" sz="1800" u="none" cap="none" strike="noStrike">
              <a:solidFill>
                <a:srgbClr val="000000"/>
              </a:solidFill>
              <a:latin typeface="Didact Gothic"/>
              <a:ea typeface="Didact Gothic"/>
              <a:cs typeface="Didact Gothic"/>
              <a:sym typeface="Didact Gothic"/>
            </a:endParaRPr>
          </a:p>
        </p:txBody>
      </p:sp>
      <p:sp>
        <p:nvSpPr>
          <p:cNvPr id="493" name="Google Shape;493;p60"/>
          <p:cNvSpPr txBox="1"/>
          <p:nvPr/>
        </p:nvSpPr>
        <p:spPr>
          <a:xfrm>
            <a:off x="664900" y="2741725"/>
            <a:ext cx="8106000" cy="937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li</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display</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inline-block</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494" name="Google Shape;494;p60"/>
          <p:cNvSpPr txBox="1"/>
          <p:nvPr/>
        </p:nvSpPr>
        <p:spPr>
          <a:xfrm>
            <a:off x="2189100" y="3693738"/>
            <a:ext cx="4765800" cy="89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i="0" lang="es" sz="1400" u="none" cap="none" strike="noStrike">
                <a:solidFill>
                  <a:srgbClr val="000000"/>
                </a:solidFill>
                <a:highlight>
                  <a:srgbClr val="EAFF6A"/>
                </a:highlight>
                <a:latin typeface="DM Sans"/>
                <a:ea typeface="DM Sans"/>
                <a:cs typeface="DM Sans"/>
                <a:sym typeface="DM Sans"/>
              </a:rPr>
              <a:t>Haz clic </a:t>
            </a:r>
            <a:r>
              <a:rPr i="0" lang="es" sz="1400" u="sng" cap="none" strike="noStrike">
                <a:solidFill>
                  <a:srgbClr val="0097A7"/>
                </a:solidFill>
                <a:highlight>
                  <a:srgbClr val="EAFF6A"/>
                </a:highlight>
                <a:latin typeface="DM Sans"/>
                <a:ea typeface="DM Sans"/>
                <a:cs typeface="DM Sans"/>
                <a:sym typeface="DM Sans"/>
                <a:hlinkClick r:id="rId3">
                  <a:extLst>
                    <a:ext uri="{A12FA001-AC4F-418D-AE19-62706E023703}">
                      <ahyp:hlinkClr val="tx"/>
                    </a:ext>
                  </a:extLst>
                </a:hlinkClick>
              </a:rPr>
              <a:t>aquí </a:t>
            </a:r>
            <a:r>
              <a:rPr i="0" lang="es" sz="1400" u="none" cap="none" strike="noStrike">
                <a:solidFill>
                  <a:srgbClr val="000000"/>
                </a:solidFill>
                <a:highlight>
                  <a:srgbClr val="EAFF6A"/>
                </a:highlight>
                <a:latin typeface="DM Sans"/>
                <a:ea typeface="DM Sans"/>
                <a:cs typeface="DM Sans"/>
                <a:sym typeface="DM Sans"/>
              </a:rPr>
              <a:t>para ver más ejemplos. </a:t>
            </a:r>
            <a:endParaRPr i="0" sz="1400" u="sng"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1"/>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Quitar un elemento</a:t>
            </a:r>
            <a:endParaRPr b="1" sz="4000" u="none" cap="none" strike="noStrike">
              <a:solidFill>
                <a:srgbClr val="000000"/>
              </a:solidFill>
              <a:latin typeface="DM Sans"/>
              <a:ea typeface="DM Sans"/>
              <a:cs typeface="DM Sans"/>
              <a:sym typeface="DM Sans"/>
            </a:endParaRPr>
          </a:p>
        </p:txBody>
      </p:sp>
      <p:sp>
        <p:nvSpPr>
          <p:cNvPr id="500" name="Google Shape;500;p61"/>
          <p:cNvSpPr txBox="1"/>
          <p:nvPr/>
        </p:nvSpPr>
        <p:spPr>
          <a:xfrm>
            <a:off x="778513" y="1592025"/>
            <a:ext cx="7739400" cy="112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El display tiene también un valor para quitar un elemento del layout </a:t>
            </a:r>
            <a:r>
              <a:rPr i="0" lang="es" sz="1350" u="none" cap="none" strike="noStrike">
                <a:solidFill>
                  <a:srgbClr val="000000"/>
                </a:solidFill>
                <a:highlight>
                  <a:srgbClr val="EAFF6A"/>
                </a:highlight>
                <a:latin typeface="DM Sans"/>
                <a:ea typeface="DM Sans"/>
                <a:cs typeface="DM Sans"/>
                <a:sym typeface="DM Sans"/>
              </a:rPr>
              <a:t> </a:t>
            </a:r>
            <a:r>
              <a:rPr i="1" lang="es" sz="1350" u="none" cap="none" strike="noStrike">
                <a:solidFill>
                  <a:srgbClr val="000000"/>
                </a:solidFill>
                <a:highlight>
                  <a:srgbClr val="EAFF6A"/>
                </a:highlight>
                <a:latin typeface="DM Sans"/>
                <a:ea typeface="DM Sans"/>
                <a:cs typeface="DM Sans"/>
                <a:sym typeface="DM Sans"/>
              </a:rPr>
              <a:t>display: none</a:t>
            </a:r>
            <a:r>
              <a:rPr i="1" lang="es" sz="1350" u="none" cap="none" strike="noStrike">
                <a:solidFill>
                  <a:srgbClr val="000000"/>
                </a:solidFill>
                <a:latin typeface="DM Sans"/>
                <a:ea typeface="DM Sans"/>
                <a:cs typeface="DM Sans"/>
                <a:sym typeface="DM Sans"/>
              </a:rPr>
              <a:t>;</a:t>
            </a:r>
            <a:r>
              <a:rPr i="0" lang="es" sz="1350" u="none" cap="none" strike="noStrike">
                <a:solidFill>
                  <a:srgbClr val="000000"/>
                </a:solidFill>
                <a:latin typeface="DM Sans"/>
                <a:ea typeface="DM Sans"/>
                <a:cs typeface="DM Sans"/>
                <a:sym typeface="DM Sans"/>
              </a:rPr>
              <a:t>  </a:t>
            </a:r>
            <a:r>
              <a:rPr lang="es" sz="1350">
                <a:latin typeface="DM Sans"/>
                <a:ea typeface="DM Sans"/>
                <a:cs typeface="DM Sans"/>
                <a:sym typeface="DM Sans"/>
              </a:rPr>
              <a:t>l</a:t>
            </a:r>
            <a:r>
              <a:rPr i="0" lang="es" sz="1350" u="none" cap="none" strike="noStrike">
                <a:solidFill>
                  <a:srgbClr val="000000"/>
                </a:solidFill>
                <a:latin typeface="DM Sans"/>
                <a:ea typeface="DM Sans"/>
                <a:cs typeface="DM Sans"/>
                <a:sym typeface="DM Sans"/>
              </a:rPr>
              <a:t>o oculta, y además lo quita (no ocupa su lugar).  </a:t>
            </a:r>
            <a:br>
              <a:rPr i="0" lang="es" sz="1350" u="none" cap="none" strike="noStrike">
                <a:solidFill>
                  <a:srgbClr val="000000"/>
                </a:solidFill>
                <a:latin typeface="DM Sans"/>
                <a:ea typeface="DM Sans"/>
                <a:cs typeface="DM Sans"/>
                <a:sym typeface="DM Sans"/>
              </a:rPr>
            </a:br>
            <a:endParaRPr i="0" sz="1350" u="none" cap="none" strike="noStrike">
              <a:solidFill>
                <a:srgbClr val="000000"/>
              </a:solidFill>
              <a:latin typeface="DM Sans"/>
              <a:ea typeface="DM Sans"/>
              <a:cs typeface="DM Sans"/>
              <a:sym typeface="DM Sans"/>
            </a:endParaRPr>
          </a:p>
        </p:txBody>
      </p:sp>
      <p:sp>
        <p:nvSpPr>
          <p:cNvPr id="501" name="Google Shape;501;p61"/>
          <p:cNvSpPr txBox="1"/>
          <p:nvPr/>
        </p:nvSpPr>
        <p:spPr>
          <a:xfrm>
            <a:off x="896175" y="2814275"/>
            <a:ext cx="7739400" cy="937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 </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8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display</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none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2"/>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Posiciones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grpSp>
        <p:nvGrpSpPr>
          <p:cNvPr id="511" name="Google Shape;511;p63"/>
          <p:cNvGrpSpPr/>
          <p:nvPr/>
        </p:nvGrpSpPr>
        <p:grpSpPr>
          <a:xfrm>
            <a:off x="2154263" y="2565325"/>
            <a:ext cx="197100" cy="197100"/>
            <a:chOff x="2172088" y="2455775"/>
            <a:chExt cx="197100" cy="197100"/>
          </a:xfrm>
        </p:grpSpPr>
        <p:sp>
          <p:nvSpPr>
            <p:cNvPr id="512" name="Google Shape;512;p63"/>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3"/>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 name="Google Shape;514;p63"/>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a:t>
            </a:r>
            <a:endParaRPr b="1" i="0" sz="4000" u="none" cap="none" strike="noStrike">
              <a:solidFill>
                <a:schemeClr val="dk1"/>
              </a:solidFill>
              <a:latin typeface="DM Sans"/>
              <a:ea typeface="DM Sans"/>
              <a:cs typeface="DM Sans"/>
              <a:sym typeface="DM Sans"/>
            </a:endParaRPr>
          </a:p>
        </p:txBody>
      </p:sp>
      <p:grpSp>
        <p:nvGrpSpPr>
          <p:cNvPr id="515" name="Google Shape;515;p63"/>
          <p:cNvGrpSpPr/>
          <p:nvPr/>
        </p:nvGrpSpPr>
        <p:grpSpPr>
          <a:xfrm>
            <a:off x="2154263" y="3020000"/>
            <a:ext cx="197100" cy="197100"/>
            <a:chOff x="2172088" y="3058775"/>
            <a:chExt cx="197100" cy="197100"/>
          </a:xfrm>
        </p:grpSpPr>
        <p:sp>
          <p:nvSpPr>
            <p:cNvPr id="516" name="Google Shape;516;p63"/>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3"/>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 name="Google Shape;518;p63"/>
          <p:cNvGrpSpPr/>
          <p:nvPr/>
        </p:nvGrpSpPr>
        <p:grpSpPr>
          <a:xfrm>
            <a:off x="2154263" y="3474675"/>
            <a:ext cx="197100" cy="197100"/>
            <a:chOff x="2172088" y="3661775"/>
            <a:chExt cx="197100" cy="197100"/>
          </a:xfrm>
        </p:grpSpPr>
        <p:sp>
          <p:nvSpPr>
            <p:cNvPr id="519" name="Google Shape;519;p63"/>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3"/>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1" name="Google Shape;521;p63"/>
          <p:cNvSpPr txBox="1"/>
          <p:nvPr/>
        </p:nvSpPr>
        <p:spPr>
          <a:xfrm>
            <a:off x="1908600" y="1742275"/>
            <a:ext cx="55839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Es una propiedad CSS pensada para ubicar un elemento, con una libertad muy flexible. Algunos </a:t>
            </a:r>
            <a:r>
              <a:rPr b="1" lang="es" sz="1350">
                <a:solidFill>
                  <a:schemeClr val="dk1"/>
                </a:solidFill>
                <a:latin typeface="DM Sans"/>
                <a:ea typeface="DM Sans"/>
                <a:cs typeface="DM Sans"/>
                <a:sym typeface="DM Sans"/>
              </a:rPr>
              <a:t>ejemplos</a:t>
            </a:r>
            <a:r>
              <a:rPr lang="es" sz="1350">
                <a:solidFill>
                  <a:schemeClr val="dk1"/>
                </a:solidFill>
                <a:latin typeface="DM Sans"/>
                <a:ea typeface="DM Sans"/>
                <a:cs typeface="DM Sans"/>
                <a:sym typeface="DM Sans"/>
              </a:rPr>
              <a:t> de uso: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rPr lang="es" sz="1350">
                <a:solidFill>
                  <a:schemeClr val="dk1"/>
                </a:solidFill>
                <a:latin typeface="DM Sans"/>
                <a:ea typeface="DM Sans"/>
                <a:cs typeface="DM Sans"/>
                <a:sym typeface="DM Sans"/>
              </a:rPr>
              <a:t>Superponer elementos.</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rPr lang="es" sz="1350">
                <a:solidFill>
                  <a:schemeClr val="dk1"/>
                </a:solidFill>
                <a:latin typeface="DM Sans"/>
                <a:ea typeface="DM Sans"/>
                <a:cs typeface="DM Sans"/>
                <a:sym typeface="DM Sans"/>
              </a:rPr>
              <a:t>Crear publicidades que te sigan con el scroll o un menú.</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rPr lang="es" sz="1350">
                <a:solidFill>
                  <a:schemeClr val="dk1"/>
                </a:solidFill>
                <a:latin typeface="DM Sans"/>
                <a:ea typeface="DM Sans"/>
                <a:cs typeface="DM Sans"/>
                <a:sym typeface="DM Sans"/>
              </a:rPr>
              <a:t>Hacer un menú con submenú </a:t>
            </a:r>
            <a:r>
              <a:rPr lang="es" sz="1350">
                <a:solidFill>
                  <a:schemeClr val="dk1"/>
                </a:solidFill>
                <a:latin typeface="DM Sans"/>
                <a:ea typeface="DM Sans"/>
                <a:cs typeface="DM Sans"/>
                <a:sym typeface="DM Sans"/>
              </a:rPr>
              <a:t>dentro</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FCB6E8"/>
                </a:highlight>
                <a:latin typeface="DM Sans"/>
                <a:ea typeface="DM Sans"/>
                <a:cs typeface="DM Sans"/>
                <a:sym typeface="DM Sans"/>
              </a:rPr>
              <a:t>Valores posibles: static (es el valor por defecto), </a:t>
            </a:r>
            <a:r>
              <a:rPr lang="es" sz="1350">
                <a:solidFill>
                  <a:srgbClr val="333333"/>
                </a:solidFill>
                <a:highlight>
                  <a:srgbClr val="FCB6E8"/>
                </a:highlight>
                <a:latin typeface="DM Sans"/>
                <a:ea typeface="DM Sans"/>
                <a:cs typeface="DM Sans"/>
                <a:sym typeface="DM Sans"/>
              </a:rPr>
              <a:t>relative, absolute, fixed, o sticky.</a:t>
            </a:r>
            <a:endParaRPr b="1" sz="1350">
              <a:solidFill>
                <a:schemeClr val="dk1"/>
              </a:solidFill>
              <a:highlight>
                <a:srgbClr val="FCB6E8"/>
              </a:highlight>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75" name="Google Shape;75;p19"/>
          <p:cNvPicPr preferRelativeResize="0"/>
          <p:nvPr/>
        </p:nvPicPr>
        <p:blipFill rotWithShape="1">
          <a:blip r:embed="rId3">
            <a:alphaModFix/>
          </a:blip>
          <a:srcRect b="0" l="0" r="0" t="0"/>
          <a:stretch/>
        </p:blipFill>
        <p:spPr>
          <a:xfrm>
            <a:off x="2172438" y="1240513"/>
            <a:ext cx="196975" cy="196975"/>
          </a:xfrm>
          <a:prstGeom prst="rect">
            <a:avLst/>
          </a:prstGeom>
          <a:noFill/>
          <a:ln>
            <a:noFill/>
          </a:ln>
        </p:spPr>
      </p:pic>
      <p:sp>
        <p:nvSpPr>
          <p:cNvPr id="76" name="Google Shape;76;p19"/>
          <p:cNvSpPr txBox="1"/>
          <p:nvPr/>
        </p:nvSpPr>
        <p:spPr>
          <a:xfrm>
            <a:off x="2506311" y="1162163"/>
            <a:ext cx="42813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rgbClr val="F8F8F8"/>
                </a:solidFill>
                <a:latin typeface="DM Sans"/>
                <a:ea typeface="DM Sans"/>
                <a:cs typeface="DM Sans"/>
                <a:sym typeface="DM Sans"/>
              </a:rPr>
              <a:t>Conocer y aplicar familias tipográficas desde distintas fuentes externas.</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rgbClr val="F8F8F8"/>
                </a:solidFill>
                <a:latin typeface="DM Sans"/>
                <a:ea typeface="DM Sans"/>
                <a:cs typeface="DM Sans"/>
                <a:sym typeface="DM Sans"/>
              </a:rPr>
              <a:t>Comprender y modificar elementos en bloque y en </a:t>
            </a:r>
            <a:r>
              <a:rPr b="1" lang="es" sz="1350">
                <a:solidFill>
                  <a:srgbClr val="F8F8F8"/>
                </a:solidFill>
                <a:latin typeface="DM Sans"/>
                <a:ea typeface="DM Sans"/>
                <a:cs typeface="DM Sans"/>
                <a:sym typeface="DM Sans"/>
              </a:rPr>
              <a:t>línea</a:t>
            </a:r>
            <a:r>
              <a:rPr b="1" lang="es" sz="1350">
                <a:solidFill>
                  <a:srgbClr val="F8F8F8"/>
                </a:solidFill>
                <a:latin typeface="DM Sans"/>
                <a:ea typeface="DM Sans"/>
                <a:cs typeface="DM Sans"/>
                <a:sym typeface="DM Sans"/>
              </a:rPr>
              <a:t>.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rgbClr val="F8F8F8"/>
                </a:solidFill>
                <a:latin typeface="DM Sans"/>
                <a:ea typeface="DM Sans"/>
                <a:cs typeface="DM Sans"/>
                <a:sym typeface="DM Sans"/>
              </a:rPr>
              <a:t>Identificar las cajas y sus propiedades.</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rgbClr val="F8F8F8"/>
                </a:solidFill>
                <a:latin typeface="DM Sans"/>
                <a:ea typeface="DM Sans"/>
                <a:cs typeface="DM Sans"/>
                <a:sym typeface="DM Sans"/>
              </a:rPr>
              <a:t>Aplicar las propiedades del modelo de cajas para la distribución de los contenidos del sitio.</a:t>
            </a:r>
            <a:endParaRPr b="1" sz="1350">
              <a:solidFill>
                <a:srgbClr val="F8F8F8"/>
              </a:solidFill>
              <a:latin typeface="DM Sans"/>
              <a:ea typeface="DM Sans"/>
              <a:cs typeface="DM Sans"/>
              <a:sym typeface="DM Sans"/>
            </a:endParaRPr>
          </a:p>
        </p:txBody>
      </p:sp>
      <p:pic>
        <p:nvPicPr>
          <p:cNvPr id="77" name="Google Shape;77;p19"/>
          <p:cNvPicPr preferRelativeResize="0"/>
          <p:nvPr/>
        </p:nvPicPr>
        <p:blipFill rotWithShape="1">
          <a:blip r:embed="rId3">
            <a:alphaModFix/>
          </a:blip>
          <a:srcRect b="0" l="0" r="0" t="0"/>
          <a:stretch/>
        </p:blipFill>
        <p:spPr>
          <a:xfrm>
            <a:off x="2172138" y="2244651"/>
            <a:ext cx="196975" cy="196975"/>
          </a:xfrm>
          <a:prstGeom prst="rect">
            <a:avLst/>
          </a:prstGeom>
          <a:noFill/>
          <a:ln>
            <a:noFill/>
          </a:ln>
        </p:spPr>
      </p:pic>
      <p:pic>
        <p:nvPicPr>
          <p:cNvPr id="78" name="Google Shape;78;p19"/>
          <p:cNvPicPr preferRelativeResize="0"/>
          <p:nvPr/>
        </p:nvPicPr>
        <p:blipFill rotWithShape="1">
          <a:blip r:embed="rId3">
            <a:alphaModFix/>
          </a:blip>
          <a:srcRect b="0" l="0" r="0" t="0"/>
          <a:stretch/>
        </p:blipFill>
        <p:spPr>
          <a:xfrm>
            <a:off x="2172138" y="3172038"/>
            <a:ext cx="196975" cy="196975"/>
          </a:xfrm>
          <a:prstGeom prst="rect">
            <a:avLst/>
          </a:prstGeom>
          <a:noFill/>
          <a:ln>
            <a:noFill/>
          </a:ln>
        </p:spPr>
      </p:pic>
      <p:cxnSp>
        <p:nvCxnSpPr>
          <p:cNvPr id="79" name="Google Shape;79;p19"/>
          <p:cNvCxnSpPr/>
          <p:nvPr/>
        </p:nvCxnSpPr>
        <p:spPr>
          <a:xfrm rot="5400000">
            <a:off x="1894126" y="2795251"/>
            <a:ext cx="7530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80" name="Google Shape;80;p19"/>
          <p:cNvCxnSpPr/>
          <p:nvPr/>
        </p:nvCxnSpPr>
        <p:spPr>
          <a:xfrm flipH="1" rot="-5400000">
            <a:off x="1834588" y="1829988"/>
            <a:ext cx="872700" cy="600"/>
          </a:xfrm>
          <a:prstGeom prst="bentConnector3">
            <a:avLst>
              <a:gd fmla="val 53700" name="adj1"/>
            </a:avLst>
          </a:prstGeom>
          <a:noFill/>
          <a:ln cap="flat" cmpd="sng" w="9525">
            <a:solidFill>
              <a:srgbClr val="EAFF6A"/>
            </a:solidFill>
            <a:prstDash val="solid"/>
            <a:round/>
            <a:headEnd len="sm" w="sm" type="none"/>
            <a:tailEnd len="sm" w="sm" type="none"/>
          </a:ln>
        </p:spPr>
      </p:cxnSp>
      <p:pic>
        <p:nvPicPr>
          <p:cNvPr id="81" name="Google Shape;81;p19"/>
          <p:cNvPicPr preferRelativeResize="0"/>
          <p:nvPr/>
        </p:nvPicPr>
        <p:blipFill rotWithShape="1">
          <a:blip r:embed="rId3">
            <a:alphaModFix/>
          </a:blip>
          <a:srcRect b="0" l="0" r="0" t="0"/>
          <a:stretch/>
        </p:blipFill>
        <p:spPr>
          <a:xfrm>
            <a:off x="2172138" y="3857838"/>
            <a:ext cx="196975" cy="196975"/>
          </a:xfrm>
          <a:prstGeom prst="rect">
            <a:avLst/>
          </a:prstGeom>
          <a:noFill/>
          <a:ln>
            <a:noFill/>
          </a:ln>
        </p:spPr>
      </p:pic>
      <p:cxnSp>
        <p:nvCxnSpPr>
          <p:cNvPr id="82" name="Google Shape;82;p19"/>
          <p:cNvCxnSpPr>
            <a:stCxn id="78" idx="2"/>
            <a:endCxn id="81" idx="0"/>
          </p:cNvCxnSpPr>
          <p:nvPr/>
        </p:nvCxnSpPr>
        <p:spPr>
          <a:xfrm flipH="1" rot="-5400000">
            <a:off x="2026575" y="3613063"/>
            <a:ext cx="488700" cy="600"/>
          </a:xfrm>
          <a:prstGeom prst="bentConnector3">
            <a:avLst>
              <a:gd fmla="val 50015"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4"/>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a:t>
            </a:r>
            <a:endParaRPr b="1" i="0" sz="4000" u="none" cap="none" strike="noStrike">
              <a:solidFill>
                <a:schemeClr val="dk1"/>
              </a:solidFill>
              <a:latin typeface="DM Sans"/>
              <a:ea typeface="DM Sans"/>
              <a:cs typeface="DM Sans"/>
              <a:sym typeface="DM Sans"/>
            </a:endParaRPr>
          </a:p>
        </p:txBody>
      </p:sp>
      <p:sp>
        <p:nvSpPr>
          <p:cNvPr id="527" name="Google Shape;527;p64"/>
          <p:cNvSpPr txBox="1"/>
          <p:nvPr/>
        </p:nvSpPr>
        <p:spPr>
          <a:xfrm>
            <a:off x="844300" y="1408375"/>
            <a:ext cx="7798500" cy="302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Al aplicar esta propiedad, puedes usar </a:t>
            </a:r>
            <a:r>
              <a:rPr lang="es" sz="1350">
                <a:latin typeface="DM Sans"/>
                <a:ea typeface="DM Sans"/>
                <a:cs typeface="DM Sans"/>
                <a:sym typeface="DM Sans"/>
              </a:rPr>
              <a:t>cuatro</a:t>
            </a:r>
            <a:r>
              <a:rPr i="0" lang="es" sz="1350" u="none" cap="none" strike="noStrike">
                <a:solidFill>
                  <a:srgbClr val="000000"/>
                </a:solidFill>
                <a:latin typeface="DM Sans"/>
                <a:ea typeface="DM Sans"/>
                <a:cs typeface="DM Sans"/>
                <a:sym typeface="DM Sans"/>
              </a:rPr>
              <a:t> propiedades extra para posicionar los elementos, </a:t>
            </a:r>
            <a:r>
              <a:rPr lang="es" sz="1350">
                <a:latin typeface="DM Sans"/>
                <a:ea typeface="DM Sans"/>
                <a:cs typeface="DM Sans"/>
                <a:sym typeface="DM Sans"/>
              </a:rPr>
              <a:t>a las cuales</a:t>
            </a:r>
            <a:r>
              <a:rPr i="0" lang="es" sz="1350" u="none" cap="none" strike="noStrike">
                <a:solidFill>
                  <a:srgbClr val="000000"/>
                </a:solidFill>
                <a:latin typeface="DM Sans"/>
                <a:ea typeface="DM Sans"/>
                <a:cs typeface="DM Sans"/>
                <a:sym typeface="DM Sans"/>
              </a:rPr>
              <a:t> debes darles un valor numérico. </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None/>
            </a:pPr>
            <a:r>
              <a:rPr b="1" i="1" lang="es" sz="1350" u="none" cap="none" strike="noStrike">
                <a:solidFill>
                  <a:srgbClr val="000000"/>
                </a:solidFill>
                <a:latin typeface="DM Sans"/>
                <a:ea typeface="DM Sans"/>
                <a:cs typeface="DM Sans"/>
                <a:sym typeface="DM Sans"/>
              </a:rPr>
              <a:t>top:</a:t>
            </a:r>
            <a:r>
              <a:rPr i="0" lang="es" sz="1350" u="none" cap="none" strike="noStrike">
                <a:solidFill>
                  <a:srgbClr val="000000"/>
                </a:solidFill>
                <a:latin typeface="DM Sans"/>
                <a:ea typeface="DM Sans"/>
                <a:cs typeface="DM Sans"/>
                <a:sym typeface="DM Sans"/>
              </a:rPr>
              <a:t> calcula desde el borde superior (ej:  </a:t>
            </a:r>
            <a:r>
              <a:rPr i="0" lang="es" sz="1350" u="none" cap="none" strike="noStrike">
                <a:solidFill>
                  <a:srgbClr val="000000"/>
                </a:solidFill>
                <a:highlight>
                  <a:srgbClr val="EFEFEF"/>
                </a:highlight>
                <a:latin typeface="DM Sans"/>
                <a:ea typeface="DM Sans"/>
                <a:cs typeface="DM Sans"/>
                <a:sym typeface="DM Sans"/>
              </a:rPr>
              <a:t>top: 100px </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None/>
            </a:pPr>
            <a:r>
              <a:t/>
            </a:r>
            <a:endParaRPr b="1" i="1" sz="1350">
              <a:latin typeface="DM Sans"/>
              <a:ea typeface="DM Sans"/>
              <a:cs typeface="DM Sans"/>
              <a:sym typeface="DM Sans"/>
            </a:endParaRPr>
          </a:p>
          <a:p>
            <a:pPr indent="0" lvl="0" marL="457200" marR="0" rtl="0" algn="l">
              <a:lnSpc>
                <a:spcPct val="115000"/>
              </a:lnSpc>
              <a:spcBef>
                <a:spcPts val="0"/>
              </a:spcBef>
              <a:spcAft>
                <a:spcPts val="0"/>
              </a:spcAft>
              <a:buNone/>
            </a:pPr>
            <a:r>
              <a:rPr b="1" i="1" lang="es" sz="1350" u="none" cap="none" strike="noStrike">
                <a:solidFill>
                  <a:srgbClr val="000000"/>
                </a:solidFill>
                <a:latin typeface="DM Sans"/>
                <a:ea typeface="DM Sans"/>
                <a:cs typeface="DM Sans"/>
                <a:sym typeface="DM Sans"/>
              </a:rPr>
              <a:t>right:</a:t>
            </a:r>
            <a:r>
              <a:rPr i="0" lang="es" sz="1350" u="none" cap="none" strike="noStrike">
                <a:solidFill>
                  <a:srgbClr val="000000"/>
                </a:solidFill>
                <a:latin typeface="DM Sans"/>
                <a:ea typeface="DM Sans"/>
                <a:cs typeface="DM Sans"/>
                <a:sym typeface="DM Sans"/>
              </a:rPr>
              <a:t> calcula desde el borde derecho (ej:  </a:t>
            </a:r>
            <a:r>
              <a:rPr i="0" lang="es" sz="1350" u="none" cap="none" strike="noStrike">
                <a:solidFill>
                  <a:srgbClr val="000000"/>
                </a:solidFill>
                <a:highlight>
                  <a:srgbClr val="EFEFEF"/>
                </a:highlight>
                <a:latin typeface="DM Sans"/>
                <a:ea typeface="DM Sans"/>
                <a:cs typeface="DM Sans"/>
                <a:sym typeface="DM Sans"/>
              </a:rPr>
              <a:t>right: 50px).</a:t>
            </a:r>
            <a:endParaRPr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None/>
            </a:pPr>
            <a:r>
              <a:t/>
            </a:r>
            <a:endParaRPr b="1" i="1" sz="1350">
              <a:latin typeface="DM Sans"/>
              <a:ea typeface="DM Sans"/>
              <a:cs typeface="DM Sans"/>
              <a:sym typeface="DM Sans"/>
            </a:endParaRPr>
          </a:p>
          <a:p>
            <a:pPr indent="0" lvl="0" marL="457200" marR="0" rtl="0" algn="l">
              <a:lnSpc>
                <a:spcPct val="115000"/>
              </a:lnSpc>
              <a:spcBef>
                <a:spcPts val="0"/>
              </a:spcBef>
              <a:spcAft>
                <a:spcPts val="0"/>
              </a:spcAft>
              <a:buNone/>
            </a:pPr>
            <a:r>
              <a:rPr b="1" i="1" lang="es" sz="1350" u="none" cap="none" strike="noStrike">
                <a:solidFill>
                  <a:srgbClr val="000000"/>
                </a:solidFill>
                <a:latin typeface="DM Sans"/>
                <a:ea typeface="DM Sans"/>
                <a:cs typeface="DM Sans"/>
                <a:sym typeface="DM Sans"/>
              </a:rPr>
              <a:t>bottom:</a:t>
            </a:r>
            <a:r>
              <a:rPr i="0" lang="es" sz="1350" u="none" cap="none" strike="noStrike">
                <a:solidFill>
                  <a:srgbClr val="000000"/>
                </a:solidFill>
                <a:latin typeface="DM Sans"/>
                <a:ea typeface="DM Sans"/>
                <a:cs typeface="DM Sans"/>
                <a:sym typeface="DM Sans"/>
              </a:rPr>
              <a:t> calcula desde el borde inferior (ej: </a:t>
            </a:r>
            <a:r>
              <a:rPr i="0" lang="es" sz="1350" u="none" cap="none" strike="noStrike">
                <a:solidFill>
                  <a:srgbClr val="000000"/>
                </a:solidFill>
                <a:highlight>
                  <a:srgbClr val="EFEFEF"/>
                </a:highlight>
                <a:latin typeface="DM Sans"/>
                <a:ea typeface="DM Sans"/>
                <a:cs typeface="DM Sans"/>
                <a:sym typeface="DM Sans"/>
              </a:rPr>
              <a:t>bottom: 100px </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None/>
            </a:pPr>
            <a:r>
              <a:t/>
            </a:r>
            <a:endParaRPr b="1" i="1" sz="1350">
              <a:latin typeface="DM Sans"/>
              <a:ea typeface="DM Sans"/>
              <a:cs typeface="DM Sans"/>
              <a:sym typeface="DM Sans"/>
            </a:endParaRPr>
          </a:p>
          <a:p>
            <a:pPr indent="0" lvl="0" marL="457200" marR="0" rtl="0" algn="l">
              <a:lnSpc>
                <a:spcPct val="115000"/>
              </a:lnSpc>
              <a:spcBef>
                <a:spcPts val="0"/>
              </a:spcBef>
              <a:spcAft>
                <a:spcPts val="0"/>
              </a:spcAft>
              <a:buNone/>
            </a:pPr>
            <a:r>
              <a:rPr b="1" i="1" lang="es" sz="1350" u="none" cap="none" strike="noStrike">
                <a:solidFill>
                  <a:srgbClr val="000000"/>
                </a:solidFill>
                <a:latin typeface="DM Sans"/>
                <a:ea typeface="DM Sans"/>
                <a:cs typeface="DM Sans"/>
                <a:sym typeface="DM Sans"/>
              </a:rPr>
              <a:t>left:</a:t>
            </a:r>
            <a:r>
              <a:rPr i="0" lang="es" sz="1350" u="none" cap="none" strike="noStrike">
                <a:solidFill>
                  <a:srgbClr val="000000"/>
                </a:solidFill>
                <a:latin typeface="DM Sans"/>
                <a:ea typeface="DM Sans"/>
                <a:cs typeface="DM Sans"/>
                <a:sym typeface="DM Sans"/>
              </a:rPr>
              <a:t> calcula desde el borde izquierdo (ej: </a:t>
            </a:r>
            <a:r>
              <a:rPr i="0" lang="es" sz="1350" u="none" cap="none" strike="noStrike">
                <a:solidFill>
                  <a:srgbClr val="000000"/>
                </a:solidFill>
                <a:highlight>
                  <a:srgbClr val="EFEFEF"/>
                </a:highlight>
                <a:latin typeface="DM Sans"/>
                <a:ea typeface="DM Sans"/>
                <a:cs typeface="DM Sans"/>
                <a:sym typeface="DM Sans"/>
              </a:rPr>
              <a:t>left: 50%</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Haz clic </a:t>
            </a:r>
            <a:r>
              <a:rPr i="0" lang="es" sz="1350" u="sng" cap="none" strike="noStrike">
                <a:solidFill>
                  <a:srgbClr val="0097A7"/>
                </a:solidFill>
                <a:latin typeface="DM Sans"/>
                <a:ea typeface="DM Sans"/>
                <a:cs typeface="DM Sans"/>
                <a:sym typeface="DM Sans"/>
                <a:hlinkClick r:id="rId3">
                  <a:extLst>
                    <a:ext uri="{A12FA001-AC4F-418D-AE19-62706E023703}">
                      <ahyp:hlinkClr val="tx"/>
                    </a:ext>
                  </a:extLst>
                </a:hlinkClick>
              </a:rPr>
              <a:t>aquí</a:t>
            </a:r>
            <a:r>
              <a:rPr i="0" lang="es" sz="1350" u="none" cap="none" strike="noStrike">
                <a:solidFill>
                  <a:srgbClr val="000000"/>
                </a:solidFill>
                <a:latin typeface="DM Sans"/>
                <a:ea typeface="DM Sans"/>
                <a:cs typeface="DM Sans"/>
                <a:sym typeface="DM Sans"/>
              </a:rPr>
              <a:t> para acceder a más información.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grpSp>
        <p:nvGrpSpPr>
          <p:cNvPr id="528" name="Google Shape;528;p64"/>
          <p:cNvGrpSpPr/>
          <p:nvPr/>
        </p:nvGrpSpPr>
        <p:grpSpPr>
          <a:xfrm>
            <a:off x="972038" y="2106425"/>
            <a:ext cx="197100" cy="197100"/>
            <a:chOff x="2172088" y="2455775"/>
            <a:chExt cx="197100" cy="197100"/>
          </a:xfrm>
        </p:grpSpPr>
        <p:sp>
          <p:nvSpPr>
            <p:cNvPr id="529" name="Google Shape;529;p64"/>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4"/>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1" name="Google Shape;531;p64"/>
          <p:cNvGrpSpPr/>
          <p:nvPr/>
        </p:nvGrpSpPr>
        <p:grpSpPr>
          <a:xfrm>
            <a:off x="972038" y="2592025"/>
            <a:ext cx="197100" cy="197100"/>
            <a:chOff x="2172088" y="2455775"/>
            <a:chExt cx="197100" cy="197100"/>
          </a:xfrm>
        </p:grpSpPr>
        <p:sp>
          <p:nvSpPr>
            <p:cNvPr id="532" name="Google Shape;532;p64"/>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4"/>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 name="Google Shape;534;p64"/>
          <p:cNvGrpSpPr/>
          <p:nvPr/>
        </p:nvGrpSpPr>
        <p:grpSpPr>
          <a:xfrm>
            <a:off x="972038" y="3077625"/>
            <a:ext cx="197100" cy="197100"/>
            <a:chOff x="2172088" y="2455775"/>
            <a:chExt cx="197100" cy="197100"/>
          </a:xfrm>
        </p:grpSpPr>
        <p:sp>
          <p:nvSpPr>
            <p:cNvPr id="535" name="Google Shape;535;p64"/>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4"/>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 name="Google Shape;537;p64"/>
          <p:cNvGrpSpPr/>
          <p:nvPr/>
        </p:nvGrpSpPr>
        <p:grpSpPr>
          <a:xfrm>
            <a:off x="972038" y="3563225"/>
            <a:ext cx="197100" cy="197100"/>
            <a:chOff x="2172088" y="2455775"/>
            <a:chExt cx="197100" cy="197100"/>
          </a:xfrm>
        </p:grpSpPr>
        <p:sp>
          <p:nvSpPr>
            <p:cNvPr id="538" name="Google Shape;538;p64"/>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4"/>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5"/>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ubicar un elemento?</a:t>
            </a:r>
            <a:endParaRPr b="1" i="0" sz="4000" u="none" cap="none" strike="noStrike">
              <a:solidFill>
                <a:schemeClr val="dk1"/>
              </a:solidFill>
              <a:latin typeface="DM Sans"/>
              <a:ea typeface="DM Sans"/>
              <a:cs typeface="DM Sans"/>
              <a:sym typeface="DM Sans"/>
            </a:endParaRPr>
          </a:p>
        </p:txBody>
      </p:sp>
      <p:sp>
        <p:nvSpPr>
          <p:cNvPr id="545" name="Google Shape;545;p65"/>
          <p:cNvSpPr/>
          <p:nvPr/>
        </p:nvSpPr>
        <p:spPr>
          <a:xfrm>
            <a:off x="1453050" y="1800540"/>
            <a:ext cx="671400" cy="6516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i="0" sz="2800" u="none" cap="none" strike="noStrike">
              <a:solidFill>
                <a:srgbClr val="000000"/>
              </a:solidFill>
              <a:latin typeface="DM Sans"/>
              <a:ea typeface="DM Sans"/>
              <a:cs typeface="DM Sans"/>
              <a:sym typeface="DM Sans"/>
            </a:endParaRPr>
          </a:p>
        </p:txBody>
      </p:sp>
      <p:sp>
        <p:nvSpPr>
          <p:cNvPr id="546" name="Google Shape;546;p65"/>
          <p:cNvSpPr/>
          <p:nvPr/>
        </p:nvSpPr>
        <p:spPr>
          <a:xfrm>
            <a:off x="4329036" y="1800540"/>
            <a:ext cx="671400" cy="6516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i="0" sz="2800" u="none" cap="none" strike="noStrike">
              <a:solidFill>
                <a:srgbClr val="E0FF00"/>
              </a:solidFill>
              <a:latin typeface="DM Sans"/>
              <a:ea typeface="DM Sans"/>
              <a:cs typeface="DM Sans"/>
              <a:sym typeface="DM Sans"/>
            </a:endParaRPr>
          </a:p>
        </p:txBody>
      </p:sp>
      <p:sp>
        <p:nvSpPr>
          <p:cNvPr id="547" name="Google Shape;547;p65"/>
          <p:cNvSpPr/>
          <p:nvPr/>
        </p:nvSpPr>
        <p:spPr>
          <a:xfrm>
            <a:off x="7131800" y="1800540"/>
            <a:ext cx="671400" cy="6516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i="0" sz="2800" u="none" cap="none" strike="noStrike">
              <a:solidFill>
                <a:srgbClr val="E0FF00"/>
              </a:solidFill>
              <a:latin typeface="DM Sans"/>
              <a:ea typeface="DM Sans"/>
              <a:cs typeface="DM Sans"/>
              <a:sym typeface="DM Sans"/>
            </a:endParaRPr>
          </a:p>
        </p:txBody>
      </p:sp>
      <p:sp>
        <p:nvSpPr>
          <p:cNvPr id="548" name="Google Shape;548;p65"/>
          <p:cNvSpPr txBox="1"/>
          <p:nvPr/>
        </p:nvSpPr>
        <p:spPr>
          <a:xfrm>
            <a:off x="907200" y="2753775"/>
            <a:ext cx="1763100" cy="1065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s" sz="1350" u="none" cap="none" strike="noStrike">
                <a:solidFill>
                  <a:srgbClr val="000000"/>
                </a:solidFill>
                <a:highlight>
                  <a:srgbClr val="FFFFFF"/>
                </a:highlight>
                <a:latin typeface="DM Sans"/>
                <a:ea typeface="DM Sans"/>
                <a:cs typeface="DM Sans"/>
                <a:sym typeface="DM Sans"/>
              </a:rPr>
              <a:t>Define </a:t>
            </a:r>
            <a:r>
              <a:rPr i="0" lang="es" sz="1350" u="none" cap="none" strike="noStrike">
                <a:solidFill>
                  <a:srgbClr val="000000"/>
                </a:solidFill>
                <a:latin typeface="DM Sans"/>
                <a:ea typeface="DM Sans"/>
                <a:cs typeface="DM Sans"/>
                <a:sym typeface="DM Sans"/>
              </a:rPr>
              <a:t>qué tipo de posición quieres usar.</a:t>
            </a:r>
            <a:endParaRPr i="0" sz="1350" u="none" cap="none" strike="noStrike">
              <a:solidFill>
                <a:srgbClr val="000000"/>
              </a:solidFill>
              <a:highlight>
                <a:srgbClr val="FFFFFF"/>
              </a:highlight>
              <a:latin typeface="DM Sans"/>
              <a:ea typeface="DM Sans"/>
              <a:cs typeface="DM Sans"/>
              <a:sym typeface="DM Sans"/>
            </a:endParaRPr>
          </a:p>
        </p:txBody>
      </p:sp>
      <p:sp>
        <p:nvSpPr>
          <p:cNvPr id="549" name="Google Shape;549;p65"/>
          <p:cNvSpPr txBox="1"/>
          <p:nvPr/>
        </p:nvSpPr>
        <p:spPr>
          <a:xfrm>
            <a:off x="6291225" y="2915450"/>
            <a:ext cx="2137200" cy="1065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s" sz="1350" u="none" cap="none" strike="noStrike">
                <a:solidFill>
                  <a:srgbClr val="000000"/>
                </a:solidFill>
                <a:highlight>
                  <a:srgbClr val="FFFFFF"/>
                </a:highlight>
                <a:latin typeface="DM Sans"/>
                <a:ea typeface="DM Sans"/>
                <a:cs typeface="DM Sans"/>
                <a:sym typeface="DM Sans"/>
              </a:rPr>
              <a:t>Determina</a:t>
            </a:r>
            <a:r>
              <a:rPr i="0" lang="es" sz="1350" u="none" cap="none" strike="noStrike">
                <a:solidFill>
                  <a:srgbClr val="000000"/>
                </a:solidFill>
                <a:highlight>
                  <a:srgbClr val="FFFFFF"/>
                </a:highlight>
                <a:latin typeface="DM Sans"/>
                <a:ea typeface="DM Sans"/>
                <a:cs typeface="DM Sans"/>
                <a:sym typeface="DM Sans"/>
              </a:rPr>
              <a:t> un valor numérico para las propiedades </a:t>
            </a:r>
            <a:r>
              <a:rPr b="1" i="1" lang="es" sz="1350" u="none" cap="none" strike="noStrike">
                <a:solidFill>
                  <a:srgbClr val="000000"/>
                </a:solidFill>
                <a:highlight>
                  <a:srgbClr val="FFFFFF"/>
                </a:highlight>
                <a:latin typeface="DM Sans"/>
                <a:ea typeface="DM Sans"/>
                <a:cs typeface="DM Sans"/>
                <a:sym typeface="DM Sans"/>
              </a:rPr>
              <a:t>top, bottom, left, right.</a:t>
            </a:r>
            <a:endParaRPr b="1" i="1" sz="1350" u="none" cap="none" strike="noStrike">
              <a:solidFill>
                <a:srgbClr val="000000"/>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None/>
            </a:pPr>
            <a:r>
              <a:t/>
            </a:r>
            <a:endParaRPr i="0" sz="1350" u="none" cap="none" strike="noStrike">
              <a:solidFill>
                <a:srgbClr val="000000"/>
              </a:solidFill>
              <a:highlight>
                <a:srgbClr val="FFFFFF"/>
              </a:highlight>
              <a:latin typeface="DM Sans"/>
              <a:ea typeface="DM Sans"/>
              <a:cs typeface="DM Sans"/>
              <a:sym typeface="DM Sans"/>
            </a:endParaRPr>
          </a:p>
        </p:txBody>
      </p:sp>
      <p:sp>
        <p:nvSpPr>
          <p:cNvPr id="550" name="Google Shape;550;p65"/>
          <p:cNvSpPr txBox="1"/>
          <p:nvPr/>
        </p:nvSpPr>
        <p:spPr>
          <a:xfrm>
            <a:off x="3439225" y="2915438"/>
            <a:ext cx="2377800" cy="912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s" sz="1350" u="none" cap="none" strike="noStrike">
                <a:solidFill>
                  <a:srgbClr val="000000"/>
                </a:solidFill>
                <a:highlight>
                  <a:srgbClr val="FFFFFF"/>
                </a:highlight>
                <a:latin typeface="DM Sans"/>
                <a:ea typeface="DM Sans"/>
                <a:cs typeface="DM Sans"/>
                <a:sym typeface="DM Sans"/>
              </a:rPr>
              <a:t>Indica </a:t>
            </a:r>
            <a:r>
              <a:rPr i="0" lang="es" sz="1350" u="none" cap="none" strike="noStrike">
                <a:solidFill>
                  <a:srgbClr val="000000"/>
                </a:solidFill>
                <a:highlight>
                  <a:srgbClr val="FFFFFF"/>
                </a:highlight>
                <a:latin typeface="DM Sans"/>
                <a:ea typeface="DM Sans"/>
                <a:cs typeface="DM Sans"/>
                <a:sym typeface="DM Sans"/>
              </a:rPr>
              <a:t>desde dónde calcular la distancia (si será desde arriba, derecha, abajo o izquierda).</a:t>
            </a:r>
            <a:endParaRPr i="0" sz="1350" u="none" cap="none" strike="noStrike">
              <a:solidFill>
                <a:srgbClr val="000000"/>
              </a:solidFill>
              <a:highlight>
                <a:srgbClr val="FFFFFF"/>
              </a:highlight>
              <a:latin typeface="DM Sans"/>
              <a:ea typeface="DM Sans"/>
              <a:cs typeface="DM Sans"/>
              <a:sym typeface="DM Sans"/>
            </a:endParaRPr>
          </a:p>
        </p:txBody>
      </p:sp>
      <p:sp>
        <p:nvSpPr>
          <p:cNvPr id="551" name="Google Shape;551;p65"/>
          <p:cNvSpPr txBox="1"/>
          <p:nvPr/>
        </p:nvSpPr>
        <p:spPr>
          <a:xfrm>
            <a:off x="1602326" y="1873273"/>
            <a:ext cx="2952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2800" u="none" cap="none" strike="noStrike">
                <a:solidFill>
                  <a:srgbClr val="000000"/>
                </a:solidFill>
                <a:latin typeface="DM Sans"/>
                <a:ea typeface="DM Sans"/>
                <a:cs typeface="DM Sans"/>
                <a:sym typeface="DM Sans"/>
              </a:rPr>
              <a:t>1</a:t>
            </a:r>
            <a:endParaRPr i="0" sz="2800" u="none" cap="none" strike="noStrike">
              <a:solidFill>
                <a:srgbClr val="000000"/>
              </a:solidFill>
              <a:latin typeface="DM Sans"/>
              <a:ea typeface="DM Sans"/>
              <a:cs typeface="DM Sans"/>
              <a:sym typeface="DM Sans"/>
            </a:endParaRPr>
          </a:p>
        </p:txBody>
      </p:sp>
      <p:sp>
        <p:nvSpPr>
          <p:cNvPr id="552" name="Google Shape;552;p65"/>
          <p:cNvSpPr txBox="1"/>
          <p:nvPr/>
        </p:nvSpPr>
        <p:spPr>
          <a:xfrm>
            <a:off x="4480533" y="1829337"/>
            <a:ext cx="2952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2800" u="none" cap="none" strike="noStrike">
                <a:solidFill>
                  <a:srgbClr val="000000"/>
                </a:solidFill>
                <a:latin typeface="DM Sans"/>
                <a:ea typeface="DM Sans"/>
                <a:cs typeface="DM Sans"/>
                <a:sym typeface="DM Sans"/>
              </a:rPr>
              <a:t>2</a:t>
            </a:r>
            <a:endParaRPr i="0" sz="2800" u="none" cap="none" strike="noStrike">
              <a:solidFill>
                <a:srgbClr val="000000"/>
              </a:solidFill>
              <a:latin typeface="DM Sans"/>
              <a:ea typeface="DM Sans"/>
              <a:cs typeface="DM Sans"/>
              <a:sym typeface="DM Sans"/>
            </a:endParaRPr>
          </a:p>
        </p:txBody>
      </p:sp>
      <p:sp>
        <p:nvSpPr>
          <p:cNvPr id="553" name="Google Shape;553;p65"/>
          <p:cNvSpPr txBox="1"/>
          <p:nvPr/>
        </p:nvSpPr>
        <p:spPr>
          <a:xfrm>
            <a:off x="7276980" y="1858577"/>
            <a:ext cx="295200" cy="33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2800" u="none" cap="none" strike="noStrike">
                <a:solidFill>
                  <a:srgbClr val="000000"/>
                </a:solidFill>
                <a:latin typeface="DM Sans"/>
                <a:ea typeface="DM Sans"/>
                <a:cs typeface="DM Sans"/>
                <a:sym typeface="DM Sans"/>
              </a:rPr>
              <a:t>3</a:t>
            </a:r>
            <a:endParaRPr i="0" sz="2800" u="none" cap="none" strike="noStrike">
              <a:solidFill>
                <a:srgbClr val="000000"/>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6"/>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 relative</a:t>
            </a:r>
            <a:endParaRPr b="1" i="0" sz="4000" u="none" cap="none" strike="noStrike">
              <a:solidFill>
                <a:schemeClr val="dk1"/>
              </a:solidFill>
              <a:latin typeface="DM Sans"/>
              <a:ea typeface="DM Sans"/>
              <a:cs typeface="DM Sans"/>
              <a:sym typeface="DM Sans"/>
            </a:endParaRPr>
          </a:p>
        </p:txBody>
      </p:sp>
      <p:sp>
        <p:nvSpPr>
          <p:cNvPr id="559" name="Google Shape;559;p66"/>
          <p:cNvSpPr txBox="1"/>
          <p:nvPr/>
        </p:nvSpPr>
        <p:spPr>
          <a:xfrm>
            <a:off x="835975" y="1612150"/>
            <a:ext cx="6441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Helvetica Neue Light"/>
                <a:ea typeface="Helvetica Neue Light"/>
                <a:cs typeface="Helvetica Neue Light"/>
                <a:sym typeface="Helvetica Neue Light"/>
              </a:rPr>
              <a:t>El elemento es posicionado de acuerdo al flujo normal del documento, y luego es </a:t>
            </a:r>
            <a:r>
              <a:rPr b="1" lang="es" sz="1350">
                <a:solidFill>
                  <a:schemeClr val="dk1"/>
                </a:solidFill>
                <a:highlight>
                  <a:schemeClr val="lt1"/>
                </a:highlight>
                <a:latin typeface="Helvetica Neue"/>
                <a:ea typeface="Helvetica Neue"/>
                <a:cs typeface="Helvetica Neue"/>
                <a:sym typeface="Helvetica Neue"/>
              </a:rPr>
              <a:t>desplazado </a:t>
            </a:r>
            <a:r>
              <a:rPr b="1" i="1" lang="es" sz="1350">
                <a:solidFill>
                  <a:schemeClr val="dk1"/>
                </a:solidFill>
                <a:highlight>
                  <a:schemeClr val="lt1"/>
                </a:highlight>
                <a:latin typeface="Helvetica Neue"/>
                <a:ea typeface="Helvetica Neue"/>
                <a:cs typeface="Helvetica Neue"/>
                <a:sym typeface="Helvetica Neue"/>
              </a:rPr>
              <a:t>en relación a sí mismo</a:t>
            </a:r>
            <a:r>
              <a:rPr lang="es" sz="1350">
                <a:solidFill>
                  <a:schemeClr val="dk1"/>
                </a:solidFill>
                <a:highlight>
                  <a:schemeClr val="lt1"/>
                </a:highlight>
                <a:latin typeface="Helvetica Neue Light"/>
                <a:ea typeface="Helvetica Neue Light"/>
                <a:cs typeface="Helvetica Neue Light"/>
                <a:sym typeface="Helvetica Neue Light"/>
              </a:rPr>
              <a:t>.</a:t>
            </a:r>
            <a:endParaRPr sz="135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35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350">
                <a:solidFill>
                  <a:schemeClr val="dk1"/>
                </a:solidFill>
                <a:highlight>
                  <a:srgbClr val="EAFF6A"/>
                </a:highlight>
                <a:latin typeface="Helvetica Neue Light"/>
                <a:ea typeface="Helvetica Neue Light"/>
                <a:cs typeface="Helvetica Neue Light"/>
                <a:sym typeface="Helvetica Neue Light"/>
              </a:rPr>
              <a:t>El desplazamiento no afecta la posición de ningún otro elemento</a:t>
            </a:r>
            <a:r>
              <a:rPr lang="es" sz="1350">
                <a:solidFill>
                  <a:schemeClr val="dk1"/>
                </a:solidFill>
                <a:highlight>
                  <a:schemeClr val="lt1"/>
                </a:highlight>
                <a:latin typeface="Helvetica Neue Light"/>
                <a:ea typeface="Helvetica Neue Light"/>
                <a:cs typeface="Helvetica Neue Light"/>
                <a:sym typeface="Helvetica Neue Light"/>
              </a:rPr>
              <a:t>, provocando que se pueda superponer sobre otro.</a:t>
            </a:r>
            <a:endParaRPr sz="135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1350">
              <a:solidFill>
                <a:schemeClr val="dk1"/>
              </a:solidFill>
              <a:highlight>
                <a:schemeClr val="lt1"/>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b="1" sz="1350">
              <a:solidFill>
                <a:srgbClr val="333333"/>
              </a:solidFill>
              <a:highlight>
                <a:schemeClr val="lt1"/>
              </a:highlight>
              <a:latin typeface="Didact Gothic"/>
              <a:ea typeface="Didact Gothic"/>
              <a:cs typeface="Didact Gothic"/>
              <a:sym typeface="Didact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7"/>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 relative</a:t>
            </a:r>
            <a:endParaRPr b="1" i="0" sz="4000" u="none" cap="none" strike="noStrike">
              <a:solidFill>
                <a:schemeClr val="dk1"/>
              </a:solidFill>
              <a:latin typeface="DM Sans"/>
              <a:ea typeface="DM Sans"/>
              <a:cs typeface="DM Sans"/>
              <a:sym typeface="DM Sans"/>
            </a:endParaRPr>
          </a:p>
        </p:txBody>
      </p:sp>
      <p:sp>
        <p:nvSpPr>
          <p:cNvPr id="565" name="Google Shape;565;p67"/>
          <p:cNvSpPr txBox="1"/>
          <p:nvPr/>
        </p:nvSpPr>
        <p:spPr>
          <a:xfrm>
            <a:off x="780600" y="19291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FF0000"/>
                </a:solidFill>
                <a:latin typeface="Consolas"/>
                <a:ea typeface="Consolas"/>
                <a:cs typeface="Consolas"/>
                <a:sym typeface="Consolas"/>
              </a:rPr>
              <a:t>    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relative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566" name="Google Shape;566;p67"/>
          <p:cNvSpPr txBox="1"/>
          <p:nvPr/>
        </p:nvSpPr>
        <p:spPr>
          <a:xfrm>
            <a:off x="2192750"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567" name="Google Shape;567;p67"/>
          <p:cNvSpPr txBox="1"/>
          <p:nvPr/>
        </p:nvSpPr>
        <p:spPr>
          <a:xfrm>
            <a:off x="5935184"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pic>
        <p:nvPicPr>
          <p:cNvPr id="568" name="Google Shape;568;p67"/>
          <p:cNvPicPr preferRelativeResize="0"/>
          <p:nvPr/>
        </p:nvPicPr>
        <p:blipFill rotWithShape="1">
          <a:blip r:embed="rId3">
            <a:alphaModFix/>
          </a:blip>
          <a:srcRect b="0" l="0" r="0" t="0"/>
          <a:stretch/>
        </p:blipFill>
        <p:spPr>
          <a:xfrm>
            <a:off x="4726890" y="1929100"/>
            <a:ext cx="3773160" cy="2416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8"/>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 absolute</a:t>
            </a:r>
            <a:endParaRPr b="1" i="0" sz="4000" u="none" cap="none" strike="noStrike">
              <a:solidFill>
                <a:schemeClr val="dk1"/>
              </a:solidFill>
              <a:latin typeface="DM Sans"/>
              <a:ea typeface="DM Sans"/>
              <a:cs typeface="DM Sans"/>
              <a:sym typeface="DM Sans"/>
            </a:endParaRPr>
          </a:p>
        </p:txBody>
      </p:sp>
      <p:sp>
        <p:nvSpPr>
          <p:cNvPr id="574" name="Google Shape;574;p68"/>
          <p:cNvSpPr txBox="1"/>
          <p:nvPr/>
        </p:nvSpPr>
        <p:spPr>
          <a:xfrm>
            <a:off x="936575" y="1782150"/>
            <a:ext cx="6218400" cy="15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rgbClr val="333333"/>
                </a:solidFill>
                <a:highlight>
                  <a:schemeClr val="lt1"/>
                </a:highlight>
                <a:latin typeface="DM Sans"/>
                <a:ea typeface="DM Sans"/>
                <a:cs typeface="DM Sans"/>
                <a:sym typeface="DM Sans"/>
              </a:rPr>
              <a:t>El elemento es removido del flujo normal del documento, sin crearse espacio alguno para el mismo en el esquema de la página. </a:t>
            </a:r>
            <a:endParaRPr b="1" sz="1350">
              <a:solidFill>
                <a:srgbClr val="333333"/>
              </a:solidFill>
              <a:highlight>
                <a:schemeClr val="lt1"/>
              </a:highlight>
              <a:latin typeface="DM Sans"/>
              <a:ea typeface="DM Sans"/>
              <a:cs typeface="DM Sans"/>
              <a:sym typeface="DM Sans"/>
            </a:endParaRPr>
          </a:p>
          <a:p>
            <a:pPr indent="0" lvl="0" marL="0" rtl="0" algn="l">
              <a:lnSpc>
                <a:spcPct val="115000"/>
              </a:lnSpc>
              <a:spcBef>
                <a:spcPts val="1800"/>
              </a:spcBef>
              <a:spcAft>
                <a:spcPts val="0"/>
              </a:spcAft>
              <a:buNone/>
            </a:pPr>
            <a:r>
              <a:rPr lang="es" sz="1350">
                <a:solidFill>
                  <a:srgbClr val="333333"/>
                </a:solidFill>
                <a:highlight>
                  <a:schemeClr val="lt1"/>
                </a:highlight>
                <a:latin typeface="DM Sans"/>
                <a:ea typeface="DM Sans"/>
                <a:cs typeface="DM Sans"/>
                <a:sym typeface="DM Sans"/>
              </a:rPr>
              <a:t>Es posicionado relativo a su padre, siempre y cuando su padre tenga “position:relative”. De lo contrario, se ubica relativo al body. Se recomienda establecer un ancho y alto (width, height). </a:t>
            </a:r>
            <a:endParaRPr sz="1350">
              <a:solidFill>
                <a:srgbClr val="333333"/>
              </a:solidFill>
              <a:highlight>
                <a:schemeClr val="lt1"/>
              </a:highlight>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9"/>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 absolute</a:t>
            </a:r>
            <a:endParaRPr b="1" i="0" sz="4000" u="none" cap="none" strike="noStrike">
              <a:solidFill>
                <a:schemeClr val="dk1"/>
              </a:solidFill>
              <a:latin typeface="DM Sans"/>
              <a:ea typeface="DM Sans"/>
              <a:cs typeface="DM Sans"/>
              <a:sym typeface="DM Sans"/>
            </a:endParaRPr>
          </a:p>
        </p:txBody>
      </p:sp>
      <p:sp>
        <p:nvSpPr>
          <p:cNvPr id="580" name="Google Shape;580;p69"/>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absolute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581" name="Google Shape;581;p69"/>
          <p:cNvSpPr txBox="1"/>
          <p:nvPr/>
        </p:nvSpPr>
        <p:spPr>
          <a:xfrm>
            <a:off x="2598925" y="14469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582" name="Google Shape;582;p69"/>
          <p:cNvSpPr txBox="1"/>
          <p:nvPr/>
        </p:nvSpPr>
        <p:spPr>
          <a:xfrm>
            <a:off x="6169621" y="1411338"/>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pic>
        <p:nvPicPr>
          <p:cNvPr id="583" name="Google Shape;583;p69"/>
          <p:cNvPicPr preferRelativeResize="0"/>
          <p:nvPr/>
        </p:nvPicPr>
        <p:blipFill rotWithShape="1">
          <a:blip r:embed="rId3">
            <a:alphaModFix/>
          </a:blip>
          <a:srcRect b="0" l="0" r="0" t="0"/>
          <a:stretch/>
        </p:blipFill>
        <p:spPr>
          <a:xfrm>
            <a:off x="5036775" y="1991250"/>
            <a:ext cx="3622287" cy="1954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7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89" name="Google Shape;589;p70"/>
          <p:cNvSpPr txBox="1"/>
          <p:nvPr/>
        </p:nvSpPr>
        <p:spPr>
          <a:xfrm>
            <a:off x="4268324" y="620000"/>
            <a:ext cx="4334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4000">
                <a:solidFill>
                  <a:schemeClr val="dk1"/>
                </a:solidFill>
                <a:latin typeface="DM Sans"/>
                <a:ea typeface="DM Sans"/>
                <a:cs typeface="DM Sans"/>
                <a:sym typeface="DM Sans"/>
              </a:rPr>
              <a:t>Position: fixed y sticky</a:t>
            </a:r>
            <a:endParaRPr b="1" sz="4000">
              <a:solidFill>
                <a:schemeClr val="dk1"/>
              </a:solidFill>
              <a:highlight>
                <a:srgbClr val="A6FFCA"/>
              </a:highlight>
              <a:latin typeface="DM Sans"/>
              <a:ea typeface="DM Sans"/>
              <a:cs typeface="DM Sans"/>
              <a:sym typeface="DM Sans"/>
            </a:endParaRPr>
          </a:p>
          <a:p>
            <a:pPr indent="0" lvl="0" marL="0" rtl="0" algn="l">
              <a:lnSpc>
                <a:spcPct val="115000"/>
              </a:lnSpc>
              <a:spcBef>
                <a:spcPts val="1800"/>
              </a:spcBef>
              <a:spcAft>
                <a:spcPts val="0"/>
              </a:spcAft>
              <a:buClr>
                <a:schemeClr val="dk1"/>
              </a:buClr>
              <a:buFont typeface="Arial"/>
              <a:buNone/>
            </a:pPr>
            <a:r>
              <a:rPr lang="es" sz="1350">
                <a:solidFill>
                  <a:srgbClr val="333333"/>
                </a:solidFill>
                <a:highlight>
                  <a:schemeClr val="lt1"/>
                </a:highlight>
                <a:latin typeface="DM Sans"/>
                <a:ea typeface="DM Sans"/>
                <a:cs typeface="DM Sans"/>
                <a:sym typeface="DM Sans"/>
              </a:rPr>
              <a:t>Ambos métodos permiten que el elemento se mantenga visible, aunque se haga scroll.</a:t>
            </a:r>
            <a:endParaRPr sz="1350">
              <a:solidFill>
                <a:srgbClr val="333333"/>
              </a:solidFill>
              <a:highlight>
                <a:schemeClr val="lt1"/>
              </a:highlight>
              <a:latin typeface="DM Sans"/>
              <a:ea typeface="DM Sans"/>
              <a:cs typeface="DM Sans"/>
              <a:sym typeface="DM Sans"/>
            </a:endParaRPr>
          </a:p>
          <a:p>
            <a:pPr indent="0" lvl="0" marL="0" rtl="0" algn="l">
              <a:lnSpc>
                <a:spcPct val="115000"/>
              </a:lnSpc>
              <a:spcBef>
                <a:spcPts val="1800"/>
              </a:spcBef>
              <a:spcAft>
                <a:spcPts val="0"/>
              </a:spcAft>
              <a:buClr>
                <a:schemeClr val="dk1"/>
              </a:buClr>
              <a:buFont typeface="Arial"/>
              <a:buNone/>
            </a:pPr>
            <a:r>
              <a:t/>
            </a:r>
            <a:endParaRPr sz="1350">
              <a:solidFill>
                <a:srgbClr val="333333"/>
              </a:solidFill>
              <a:highlight>
                <a:schemeClr val="lt1"/>
              </a:highlight>
              <a:latin typeface="DM Sans"/>
              <a:ea typeface="DM Sans"/>
              <a:cs typeface="DM Sans"/>
              <a:sym typeface="DM Sans"/>
            </a:endParaRPr>
          </a:p>
          <a:p>
            <a:pPr indent="0" lvl="0" marL="0" rtl="0" algn="l">
              <a:lnSpc>
                <a:spcPct val="115000"/>
              </a:lnSpc>
              <a:spcBef>
                <a:spcPts val="1800"/>
              </a:spcBef>
              <a:spcAft>
                <a:spcPts val="0"/>
              </a:spcAft>
              <a:buClr>
                <a:schemeClr val="dk1"/>
              </a:buClr>
              <a:buFont typeface="Arial"/>
              <a:buNone/>
            </a:pPr>
            <a:r>
              <a:t/>
            </a:r>
            <a:endParaRPr sz="1800">
              <a:solidFill>
                <a:srgbClr val="333333"/>
              </a:solidFill>
              <a:highlight>
                <a:schemeClr val="lt1"/>
              </a:highlight>
              <a:latin typeface="Didact Gothic"/>
              <a:ea typeface="Didact Gothic"/>
              <a:cs typeface="Didact Gothic"/>
              <a:sym typeface="Didact Gothic"/>
            </a:endParaRPr>
          </a:p>
          <a:p>
            <a:pPr indent="0" lvl="0" marL="0" marR="0" rtl="0" algn="l">
              <a:lnSpc>
                <a:spcPct val="115000"/>
              </a:lnSpc>
              <a:spcBef>
                <a:spcPts val="2000"/>
              </a:spcBef>
              <a:spcAft>
                <a:spcPts val="600"/>
              </a:spcAft>
              <a:buNone/>
            </a:pPr>
            <a:r>
              <a:t/>
            </a:r>
            <a:endParaRPr b="1" sz="4000">
              <a:solidFill>
                <a:schemeClr val="dk1"/>
              </a:solidFill>
              <a:latin typeface="DM Sans"/>
              <a:ea typeface="DM Sans"/>
              <a:cs typeface="DM Sans"/>
              <a:sym typeface="DM Sans"/>
            </a:endParaRPr>
          </a:p>
        </p:txBody>
      </p:sp>
      <p:pic>
        <p:nvPicPr>
          <p:cNvPr id="590" name="Google Shape;590;p70"/>
          <p:cNvPicPr preferRelativeResize="0"/>
          <p:nvPr/>
        </p:nvPicPr>
        <p:blipFill>
          <a:blip r:embed="rId4">
            <a:alphaModFix/>
          </a:blip>
          <a:stretch>
            <a:fillRect/>
          </a:stretch>
        </p:blipFill>
        <p:spPr>
          <a:xfrm>
            <a:off x="-1264126" y="0"/>
            <a:ext cx="5102652"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1"/>
          <p:cNvSpPr txBox="1"/>
          <p:nvPr/>
        </p:nvSpPr>
        <p:spPr>
          <a:xfrm>
            <a:off x="1453050" y="382729"/>
            <a:ext cx="6237900" cy="97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F</a:t>
            </a:r>
            <a:r>
              <a:rPr b="1" lang="es" sz="4000">
                <a:latin typeface="DM Sans"/>
                <a:ea typeface="DM Sans"/>
                <a:cs typeface="DM Sans"/>
                <a:sym typeface="DM Sans"/>
              </a:rPr>
              <a:t>ixed</a:t>
            </a:r>
            <a:endParaRPr b="1" sz="4000" u="none" cap="none" strike="noStrike">
              <a:solidFill>
                <a:srgbClr val="000000"/>
              </a:solidFill>
              <a:latin typeface="DM Sans"/>
              <a:ea typeface="DM Sans"/>
              <a:cs typeface="DM Sans"/>
              <a:sym typeface="DM Sans"/>
            </a:endParaRPr>
          </a:p>
        </p:txBody>
      </p:sp>
      <p:sp>
        <p:nvSpPr>
          <p:cNvPr id="596" name="Google Shape;596;p71"/>
          <p:cNvSpPr txBox="1"/>
          <p:nvPr/>
        </p:nvSpPr>
        <p:spPr>
          <a:xfrm>
            <a:off x="411575" y="1479800"/>
            <a:ext cx="5376900" cy="2934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1000"/>
              </a:spcAft>
              <a:buNone/>
            </a:pPr>
            <a:r>
              <a:rPr i="0" lang="es" sz="1350" u="none" cap="none" strike="noStrike">
                <a:solidFill>
                  <a:srgbClr val="000000"/>
                </a:solidFill>
                <a:latin typeface="DM Sans"/>
                <a:ea typeface="DM Sans"/>
                <a:cs typeface="DM Sans"/>
                <a:sym typeface="DM Sans"/>
              </a:rPr>
              <a:t>Esta posición es similar a la absoluta, con la </a:t>
            </a:r>
            <a:r>
              <a:rPr b="1" i="0" lang="es" sz="1350" u="none" cap="none" strike="noStrike">
                <a:solidFill>
                  <a:srgbClr val="000000"/>
                </a:solidFill>
                <a:latin typeface="DM Sans"/>
                <a:ea typeface="DM Sans"/>
                <a:cs typeface="DM Sans"/>
                <a:sym typeface="DM Sans"/>
              </a:rPr>
              <a:t>excepción</a:t>
            </a:r>
            <a:r>
              <a:rPr i="0" lang="es" sz="1350" u="none" cap="none" strike="noStrike">
                <a:solidFill>
                  <a:srgbClr val="000000"/>
                </a:solidFill>
                <a:latin typeface="DM Sans"/>
                <a:ea typeface="DM Sans"/>
                <a:cs typeface="DM Sans"/>
                <a:sym typeface="DM Sans"/>
              </a:rPr>
              <a:t> de que el elemento contenedor es el </a:t>
            </a:r>
            <a:r>
              <a:rPr b="1" i="0" lang="es" sz="1350" u="none" cap="none" strike="noStrike">
                <a:solidFill>
                  <a:srgbClr val="000000"/>
                </a:solidFill>
                <a:latin typeface="DM Sans"/>
                <a:ea typeface="DM Sans"/>
                <a:cs typeface="DM Sans"/>
                <a:sym typeface="DM Sans"/>
              </a:rPr>
              <a:t>“viewport”</a:t>
            </a:r>
            <a:r>
              <a:rPr i="0" lang="es" sz="1350" u="none" cap="none" strike="noStrike">
                <a:solidFill>
                  <a:srgbClr val="000000"/>
                </a:solidFill>
                <a:latin typeface="DM Sans"/>
                <a:ea typeface="DM Sans"/>
                <a:cs typeface="DM Sans"/>
                <a:sym typeface="DM Sans"/>
              </a:rPr>
              <a:t>, es decir, la ventana del navegador. </a:t>
            </a:r>
            <a:br>
              <a:rPr i="0" lang="es" sz="1350" u="none" cap="none" strike="noStrike">
                <a:solidFill>
                  <a:srgbClr val="000000"/>
                </a:solidFill>
                <a:latin typeface="DM Sans"/>
                <a:ea typeface="DM Sans"/>
                <a:cs typeface="DM Sans"/>
                <a:sym typeface="DM Sans"/>
              </a:rPr>
            </a:br>
            <a:br>
              <a:rPr i="0" lang="es" sz="1350" u="none" cap="none" strike="noStrike">
                <a:solidFill>
                  <a:srgbClr val="000000"/>
                </a:solidFill>
                <a:highlight>
                  <a:srgbClr val="A6FFCA"/>
                </a:highlight>
                <a:latin typeface="DM Sans"/>
                <a:ea typeface="DM Sans"/>
                <a:cs typeface="DM Sans"/>
                <a:sym typeface="DM Sans"/>
              </a:rPr>
            </a:br>
            <a:r>
              <a:rPr i="0" lang="es" sz="1350" u="none" cap="none" strike="noStrike">
                <a:solidFill>
                  <a:srgbClr val="000000"/>
                </a:solidFill>
                <a:highlight>
                  <a:srgbClr val="EAFF6A"/>
                </a:highlight>
                <a:latin typeface="DM Sans"/>
                <a:ea typeface="DM Sans"/>
                <a:cs typeface="DM Sans"/>
                <a:sym typeface="DM Sans"/>
              </a:rPr>
              <a:t>Puede ser usada para crear elementos que floten, y que queden en la misma posición aunque se haga scroll. </a:t>
            </a:r>
            <a:endParaRPr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2"/>
          <p:cNvSpPr txBox="1"/>
          <p:nvPr/>
        </p:nvSpPr>
        <p:spPr>
          <a:xfrm>
            <a:off x="1453050" y="382729"/>
            <a:ext cx="6237900" cy="97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F</a:t>
            </a:r>
            <a:r>
              <a:rPr b="1" lang="es" sz="4000">
                <a:latin typeface="DM Sans"/>
                <a:ea typeface="DM Sans"/>
                <a:cs typeface="DM Sans"/>
                <a:sym typeface="DM Sans"/>
              </a:rPr>
              <a:t>ixed</a:t>
            </a:r>
            <a:endParaRPr b="1" sz="4000" u="none" cap="none" strike="noStrike">
              <a:solidFill>
                <a:srgbClr val="000000"/>
              </a:solidFill>
              <a:latin typeface="DM Sans"/>
              <a:ea typeface="DM Sans"/>
              <a:cs typeface="DM Sans"/>
              <a:sym typeface="DM Sans"/>
            </a:endParaRPr>
          </a:p>
        </p:txBody>
      </p:sp>
      <p:sp>
        <p:nvSpPr>
          <p:cNvPr id="602" name="Google Shape;602;p72"/>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background-color</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yellow</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fixed</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0</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0</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603" name="Google Shape;603;p72"/>
          <p:cNvSpPr txBox="1"/>
          <p:nvPr/>
        </p:nvSpPr>
        <p:spPr>
          <a:xfrm>
            <a:off x="2596975" y="14469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604" name="Google Shape;604;p72"/>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pic>
        <p:nvPicPr>
          <p:cNvPr id="605" name="Google Shape;605;p72"/>
          <p:cNvPicPr preferRelativeResize="0"/>
          <p:nvPr/>
        </p:nvPicPr>
        <p:blipFill rotWithShape="1">
          <a:blip r:embed="rId3">
            <a:alphaModFix/>
          </a:blip>
          <a:srcRect b="0" l="0" r="0" t="0"/>
          <a:stretch/>
        </p:blipFill>
        <p:spPr>
          <a:xfrm>
            <a:off x="5353450" y="1843113"/>
            <a:ext cx="3466454" cy="2515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3"/>
          <p:cNvSpPr txBox="1"/>
          <p:nvPr/>
        </p:nvSpPr>
        <p:spPr>
          <a:xfrm>
            <a:off x="1453050" y="290879"/>
            <a:ext cx="6237900" cy="97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S</a:t>
            </a:r>
            <a:r>
              <a:rPr b="1" lang="es" sz="4000">
                <a:latin typeface="DM Sans"/>
                <a:ea typeface="DM Sans"/>
                <a:cs typeface="DM Sans"/>
                <a:sym typeface="DM Sans"/>
              </a:rPr>
              <a:t>ticky</a:t>
            </a:r>
            <a:endParaRPr b="1" sz="4000" u="none" cap="none" strike="noStrike">
              <a:solidFill>
                <a:srgbClr val="000000"/>
              </a:solidFill>
              <a:latin typeface="DM Sans"/>
              <a:ea typeface="DM Sans"/>
              <a:cs typeface="DM Sans"/>
              <a:sym typeface="DM Sans"/>
            </a:endParaRPr>
          </a:p>
        </p:txBody>
      </p:sp>
      <p:sp>
        <p:nvSpPr>
          <p:cNvPr id="611" name="Google Shape;611;p73"/>
          <p:cNvSpPr txBox="1"/>
          <p:nvPr/>
        </p:nvSpPr>
        <p:spPr>
          <a:xfrm>
            <a:off x="411575" y="1495150"/>
            <a:ext cx="6374700" cy="2934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1000"/>
              </a:spcAft>
              <a:buNone/>
            </a:pPr>
            <a:r>
              <a:rPr i="0" lang="es" sz="1350" u="none" cap="none" strike="noStrike">
                <a:solidFill>
                  <a:srgbClr val="000000"/>
                </a:solidFill>
                <a:latin typeface="DM Sans"/>
                <a:ea typeface="DM Sans"/>
                <a:cs typeface="DM Sans"/>
                <a:sym typeface="DM Sans"/>
              </a:rPr>
              <a:t>El elemento es posicionado en el “flow” natural del documento, podría decirse que es un valor que </a:t>
            </a:r>
            <a:r>
              <a:rPr b="1" i="0" lang="es" sz="1350" u="none" cap="none" strike="noStrike">
                <a:solidFill>
                  <a:srgbClr val="000000"/>
                </a:solidFill>
                <a:latin typeface="DM Sans"/>
                <a:ea typeface="DM Sans"/>
                <a:cs typeface="DM Sans"/>
                <a:sym typeface="DM Sans"/>
              </a:rPr>
              <a:t>funciona de forma híbrida, es decir, como “relative” y también “fixed”</a:t>
            </a:r>
            <a:r>
              <a:rPr b="1" i="0" lang="es" sz="1350" u="none" cap="none" strike="noStrike">
                <a:solidFill>
                  <a:srgbClr val="333333"/>
                </a:solidFill>
                <a:highlight>
                  <a:srgbClr val="FFFFFF"/>
                </a:highlight>
                <a:latin typeface="DM Sans"/>
                <a:ea typeface="DM Sans"/>
                <a:cs typeface="DM Sans"/>
                <a:sym typeface="DM Sans"/>
              </a:rPr>
              <a:t>.</a:t>
            </a:r>
            <a:r>
              <a:rPr i="0" lang="es" sz="1350" u="none" cap="none" strike="noStrike">
                <a:solidFill>
                  <a:srgbClr val="333333"/>
                </a:solidFill>
                <a:highlight>
                  <a:srgbClr val="FFFFFF"/>
                </a:highlight>
                <a:latin typeface="DM Sans"/>
                <a:ea typeface="DM Sans"/>
                <a:cs typeface="DM Sans"/>
                <a:sym typeface="DM Sans"/>
              </a:rPr>
              <a:t> </a:t>
            </a:r>
            <a:br>
              <a:rPr i="0" lang="es" sz="1350" u="none" cap="none" strike="noStrike">
                <a:solidFill>
                  <a:srgbClr val="333333"/>
                </a:solidFill>
                <a:highlight>
                  <a:srgbClr val="FFFFFF"/>
                </a:highlight>
                <a:latin typeface="DM Sans"/>
                <a:ea typeface="DM Sans"/>
                <a:cs typeface="DM Sans"/>
                <a:sym typeface="DM Sans"/>
              </a:rPr>
            </a:br>
            <a:br>
              <a:rPr i="0" lang="es" sz="1350" u="none" cap="none" strike="noStrike">
                <a:solidFill>
                  <a:srgbClr val="333333"/>
                </a:solidFill>
                <a:highlight>
                  <a:srgbClr val="FFFFFF"/>
                </a:highlight>
                <a:latin typeface="DM Sans"/>
                <a:ea typeface="DM Sans"/>
                <a:cs typeface="DM Sans"/>
                <a:sym typeface="DM Sans"/>
              </a:rPr>
            </a:br>
            <a:r>
              <a:rPr i="0" lang="es" sz="1350" u="none" cap="none" strike="noStrike">
                <a:solidFill>
                  <a:srgbClr val="333333"/>
                </a:solidFill>
                <a:highlight>
                  <a:srgbClr val="FFFFFF"/>
                </a:highlight>
                <a:latin typeface="DM Sans"/>
                <a:ea typeface="DM Sans"/>
                <a:cs typeface="DM Sans"/>
                <a:sym typeface="DM Sans"/>
              </a:rPr>
              <a:t>Esto es, cuando llega el “viewport” (la ventana del navegador) hasta donde se encuentra, se “pegará” sobre el borde superior.</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88" name="Google Shape;88;p20"/>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89" name="Google Shape;89;p20"/>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90" name="Google Shape;90;p20"/>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91" name="Google Shape;91;p20"/>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92" name="Google Shape;92;p20"/>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2 - Parte II</a:t>
            </a:r>
            <a:endParaRPr b="1" i="0" sz="1600" u="none" cap="none" strike="noStrike">
              <a:solidFill>
                <a:srgbClr val="999999"/>
              </a:solidFill>
              <a:latin typeface="DM Sans"/>
              <a:ea typeface="DM Sans"/>
              <a:cs typeface="DM Sans"/>
              <a:sym typeface="DM Sans"/>
            </a:endParaRPr>
          </a:p>
        </p:txBody>
      </p:sp>
      <p:cxnSp>
        <p:nvCxnSpPr>
          <p:cNvPr id="93" name="Google Shape;93;p20"/>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94" name="Google Shape;94;p20"/>
          <p:cNvSpPr txBox="1"/>
          <p:nvPr/>
        </p:nvSpPr>
        <p:spPr>
          <a:xfrm>
            <a:off x="1320125" y="1969975"/>
            <a:ext cx="19287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500">
                <a:solidFill>
                  <a:srgbClr val="EAFF6A"/>
                </a:solidFill>
                <a:latin typeface="DM Sans"/>
                <a:ea typeface="DM Sans"/>
                <a:cs typeface="DM Sans"/>
                <a:sym typeface="DM Sans"/>
              </a:rPr>
              <a:t>Incluyendo CSS a nuestro proyecto</a:t>
            </a:r>
            <a:endParaRPr b="1" sz="1500">
              <a:solidFill>
                <a:srgbClr val="EAFF6A"/>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1" sz="1500">
              <a:solidFill>
                <a:srgbClr val="999999"/>
              </a:solidFill>
              <a:latin typeface="DM Sans"/>
              <a:ea typeface="DM Sans"/>
              <a:cs typeface="DM Sans"/>
              <a:sym typeface="DM Sans"/>
            </a:endParaRPr>
          </a:p>
        </p:txBody>
      </p:sp>
      <p:sp>
        <p:nvSpPr>
          <p:cNvPr id="95" name="Google Shape;95;p20"/>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03 - Parte I</a:t>
            </a:r>
            <a:endParaRPr b="1" i="0" sz="1600" u="none" cap="none" strike="noStrike">
              <a:solidFill>
                <a:schemeClr val="lt1"/>
              </a:solidFill>
              <a:latin typeface="DM Sans"/>
              <a:ea typeface="DM Sans"/>
              <a:cs typeface="DM Sans"/>
              <a:sym typeface="DM Sans"/>
            </a:endParaRPr>
          </a:p>
        </p:txBody>
      </p:sp>
      <p:cxnSp>
        <p:nvCxnSpPr>
          <p:cNvPr id="96" name="Google Shape;96;p20"/>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97" name="Google Shape;97;p20"/>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 sz="1500">
                <a:solidFill>
                  <a:srgbClr val="EAFF6A"/>
                </a:solidFill>
                <a:latin typeface="DM Sans"/>
                <a:ea typeface="DM Sans"/>
                <a:cs typeface="DM Sans"/>
                <a:sym typeface="DM Sans"/>
              </a:rPr>
              <a:t>CSS + Box Model</a:t>
            </a:r>
            <a:endParaRPr b="1" sz="1500">
              <a:solidFill>
                <a:srgbClr val="EAFF6A"/>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1" sz="1500">
              <a:solidFill>
                <a:srgbClr val="EAFF6A"/>
              </a:solidFill>
              <a:latin typeface="DM Sans"/>
              <a:ea typeface="DM Sans"/>
              <a:cs typeface="DM Sans"/>
              <a:sym typeface="DM Sans"/>
            </a:endParaRPr>
          </a:p>
        </p:txBody>
      </p:sp>
      <p:sp>
        <p:nvSpPr>
          <p:cNvPr id="98" name="Google Shape;98;p20"/>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3 - Parte II</a:t>
            </a:r>
            <a:endParaRPr b="1" i="0" sz="1600" u="none" cap="none" strike="noStrike">
              <a:solidFill>
                <a:srgbClr val="999999"/>
              </a:solidFill>
              <a:latin typeface="DM Sans"/>
              <a:ea typeface="DM Sans"/>
              <a:cs typeface="DM Sans"/>
              <a:sym typeface="DM Sans"/>
            </a:endParaRPr>
          </a:p>
        </p:txBody>
      </p:sp>
      <p:cxnSp>
        <p:nvCxnSpPr>
          <p:cNvPr id="99" name="Google Shape;99;p20"/>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00" name="Google Shape;100;p20"/>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Flexbox</a:t>
            </a:r>
            <a:endParaRPr b="1" i="0" sz="1500" u="none" cap="none" strike="noStrike">
              <a:solidFill>
                <a:srgbClr val="999999"/>
              </a:solidFill>
              <a:latin typeface="DM Sans"/>
              <a:ea typeface="DM Sans"/>
              <a:cs typeface="DM Sans"/>
              <a:sym typeface="DM Sans"/>
            </a:endParaRPr>
          </a:p>
        </p:txBody>
      </p:sp>
      <p:cxnSp>
        <p:nvCxnSpPr>
          <p:cNvPr id="101" name="Google Shape;101;p20"/>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02" name="Google Shape;102;p20"/>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03" name="Google Shape;103;p20"/>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04" name="Google Shape;104;p20"/>
          <p:cNvSpPr txBox="1"/>
          <p:nvPr/>
        </p:nvSpPr>
        <p:spPr>
          <a:xfrm>
            <a:off x="1395275" y="2972375"/>
            <a:ext cx="18537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Bases de CSS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Insertar CSS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Primeras propiedades</a:t>
            </a:r>
            <a:endParaRPr b="0" i="0" sz="1200" u="none" cap="none" strike="noStrike">
              <a:solidFill>
                <a:schemeClr val="lt1"/>
              </a:solidFill>
              <a:latin typeface="DM Sans"/>
              <a:ea typeface="DM Sans"/>
              <a:cs typeface="DM Sans"/>
              <a:sym typeface="DM Sans"/>
            </a:endParaRPr>
          </a:p>
        </p:txBody>
      </p:sp>
      <p:sp>
        <p:nvSpPr>
          <p:cNvPr id="105" name="Google Shape;105;p20"/>
          <p:cNvSpPr txBox="1"/>
          <p:nvPr/>
        </p:nvSpPr>
        <p:spPr>
          <a:xfrm>
            <a:off x="5955750" y="2972363"/>
            <a:ext cx="1646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Flexbox</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Propiedad de padres e hijos</a:t>
            </a:r>
            <a:endParaRPr sz="1200">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None/>
            </a:pPr>
            <a:r>
              <a:t/>
            </a:r>
            <a:endParaRPr b="0" i="0" sz="1200" u="none" cap="none" strike="noStrike">
              <a:solidFill>
                <a:schemeClr val="lt1"/>
              </a:solidFill>
              <a:latin typeface="DM Sans"/>
              <a:ea typeface="DM Sans"/>
              <a:cs typeface="DM Sans"/>
              <a:sym typeface="DM Sans"/>
            </a:endParaRPr>
          </a:p>
        </p:txBody>
      </p:sp>
      <p:sp>
        <p:nvSpPr>
          <p:cNvPr id="106" name="Google Shape;106;p20"/>
          <p:cNvSpPr txBox="1"/>
          <p:nvPr/>
        </p:nvSpPr>
        <p:spPr>
          <a:xfrm>
            <a:off x="3675528" y="2972375"/>
            <a:ext cx="1958700" cy="1231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EAFF6A"/>
              </a:buClr>
              <a:buSzPts val="1700"/>
              <a:buFont typeface="DM Sans"/>
              <a:buChar char="✓"/>
            </a:pPr>
            <a:r>
              <a:rPr lang="es" sz="1200" u="sng">
                <a:solidFill>
                  <a:schemeClr val="hlink"/>
                </a:solidFill>
                <a:latin typeface="DM Sans"/>
                <a:ea typeface="DM Sans"/>
                <a:cs typeface="DM Sans"/>
                <a:sym typeface="DM Sans"/>
                <a:hlinkClick action="ppaction://hlinksldjump" r:id="rId5"/>
              </a:rPr>
              <a:t>Tipografías</a:t>
            </a:r>
            <a:endParaRPr sz="1200">
              <a:solidFill>
                <a:schemeClr val="lt1"/>
              </a:solidFill>
              <a:latin typeface="DM Sans"/>
              <a:ea typeface="DM Sans"/>
              <a:cs typeface="DM Sans"/>
              <a:sym typeface="DM Sans"/>
            </a:endParaRPr>
          </a:p>
          <a:p>
            <a:pPr indent="-336550" lvl="0" marL="457200" rtl="0" algn="l">
              <a:spcBef>
                <a:spcPts val="0"/>
              </a:spcBef>
              <a:spcAft>
                <a:spcPts val="0"/>
              </a:spcAft>
              <a:buClr>
                <a:srgbClr val="EAFF6A"/>
              </a:buClr>
              <a:buSzPts val="1700"/>
              <a:buFont typeface="DM Sans"/>
              <a:buChar char="✓"/>
            </a:pPr>
            <a:r>
              <a:rPr lang="es" sz="1200" u="sng">
                <a:solidFill>
                  <a:schemeClr val="hlink"/>
                </a:solidFill>
                <a:latin typeface="DM Sans"/>
                <a:ea typeface="DM Sans"/>
                <a:cs typeface="DM Sans"/>
                <a:sym typeface="DM Sans"/>
                <a:hlinkClick action="ppaction://hlinksldjump" r:id="rId6"/>
              </a:rPr>
              <a:t>Box </a:t>
            </a:r>
            <a:r>
              <a:rPr lang="es" sz="1200" u="sng">
                <a:solidFill>
                  <a:schemeClr val="hlink"/>
                </a:solidFill>
                <a:latin typeface="DM Sans"/>
                <a:ea typeface="DM Sans"/>
                <a:cs typeface="DM Sans"/>
                <a:sym typeface="DM Sans"/>
                <a:hlinkClick action="ppaction://hlinksldjump" r:id="rId7"/>
              </a:rPr>
              <a:t>Model</a:t>
            </a:r>
            <a:endParaRPr sz="1200">
              <a:solidFill>
                <a:schemeClr val="lt1"/>
              </a:solidFill>
              <a:latin typeface="DM Sans"/>
              <a:ea typeface="DM Sans"/>
              <a:cs typeface="DM Sans"/>
              <a:sym typeface="DM Sans"/>
            </a:endParaRPr>
          </a:p>
          <a:p>
            <a:pPr indent="-336550" lvl="0" marL="457200" rtl="0" algn="l">
              <a:spcBef>
                <a:spcPts val="0"/>
              </a:spcBef>
              <a:spcAft>
                <a:spcPts val="0"/>
              </a:spcAft>
              <a:buClr>
                <a:srgbClr val="EAFF6A"/>
              </a:buClr>
              <a:buSzPts val="1700"/>
              <a:buFont typeface="DM Sans"/>
              <a:buChar char="✓"/>
            </a:pPr>
            <a:r>
              <a:rPr lang="es" sz="1200" u="sng">
                <a:solidFill>
                  <a:schemeClr val="hlink"/>
                </a:solidFill>
                <a:latin typeface="DM Sans"/>
                <a:ea typeface="DM Sans"/>
                <a:cs typeface="DM Sans"/>
                <a:sym typeface="DM Sans"/>
                <a:hlinkClick action="ppaction://hlinksldjump" r:id="rId8"/>
              </a:rPr>
              <a:t>Display</a:t>
            </a:r>
            <a:endParaRPr sz="1200">
              <a:solidFill>
                <a:schemeClr val="lt1"/>
              </a:solidFill>
              <a:latin typeface="DM Sans"/>
              <a:ea typeface="DM Sans"/>
              <a:cs typeface="DM Sans"/>
              <a:sym typeface="DM Sans"/>
            </a:endParaRPr>
          </a:p>
          <a:p>
            <a:pPr indent="-336550" lvl="0" marL="457200" rtl="0" algn="l">
              <a:spcBef>
                <a:spcPts val="0"/>
              </a:spcBef>
              <a:spcAft>
                <a:spcPts val="0"/>
              </a:spcAft>
              <a:buClr>
                <a:srgbClr val="EAFF6A"/>
              </a:buClr>
              <a:buSzPts val="1700"/>
              <a:buFont typeface="DM Sans"/>
              <a:buChar char="✓"/>
            </a:pPr>
            <a:r>
              <a:rPr lang="es" sz="1200" u="sng">
                <a:solidFill>
                  <a:schemeClr val="hlink"/>
                </a:solidFill>
                <a:latin typeface="DM Sans"/>
                <a:ea typeface="DM Sans"/>
                <a:cs typeface="DM Sans"/>
                <a:sym typeface="DM Sans"/>
                <a:hlinkClick action="ppaction://hlinksldjump" r:id="rId9"/>
              </a:rPr>
              <a:t>Posiciones</a:t>
            </a:r>
            <a:endParaRPr sz="1200">
              <a:solidFill>
                <a:srgbClr val="83AEFB"/>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4"/>
          <p:cNvSpPr txBox="1"/>
          <p:nvPr/>
        </p:nvSpPr>
        <p:spPr>
          <a:xfrm>
            <a:off x="1453050" y="290879"/>
            <a:ext cx="6237900" cy="97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S</a:t>
            </a:r>
            <a:r>
              <a:rPr b="1" lang="es" sz="4000">
                <a:latin typeface="DM Sans"/>
                <a:ea typeface="DM Sans"/>
                <a:cs typeface="DM Sans"/>
                <a:sym typeface="DM Sans"/>
              </a:rPr>
              <a:t>ticky</a:t>
            </a:r>
            <a:endParaRPr b="1" sz="4000" u="none" cap="none" strike="noStrike">
              <a:solidFill>
                <a:srgbClr val="000000"/>
              </a:solidFill>
              <a:latin typeface="DM Sans"/>
              <a:ea typeface="DM Sans"/>
              <a:cs typeface="DM Sans"/>
              <a:sym typeface="DM Sans"/>
            </a:endParaRPr>
          </a:p>
        </p:txBody>
      </p:sp>
      <p:sp>
        <p:nvSpPr>
          <p:cNvPr id="617" name="Google Shape;617;p74"/>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500" u="none" cap="none" strike="noStrike">
                <a:solidFill>
                  <a:srgbClr val="800000"/>
                </a:solidFill>
                <a:latin typeface="Consolas"/>
                <a:ea typeface="Consolas"/>
                <a:cs typeface="Consolas"/>
                <a:sym typeface="Consolas"/>
              </a:rPr>
              <a:t>div</a:t>
            </a:r>
            <a:r>
              <a:rPr b="0" i="0" lang="es" sz="1500" u="none" cap="none" strike="noStrike">
                <a:solidFill>
                  <a:srgbClr val="000000"/>
                </a:solidFill>
                <a:latin typeface="Consolas"/>
                <a:ea typeface="Consolas"/>
                <a:cs typeface="Consolas"/>
                <a:sym typeface="Consolas"/>
              </a:rPr>
              <a:t> {</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FF0000"/>
                </a:solidFill>
                <a:latin typeface="Consolas"/>
                <a:ea typeface="Consolas"/>
                <a:cs typeface="Consolas"/>
                <a:sym typeface="Consolas"/>
              </a:rPr>
              <a:t>position</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sticky</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FF0000"/>
                </a:solidFill>
                <a:latin typeface="Consolas"/>
                <a:ea typeface="Consolas"/>
                <a:cs typeface="Consolas"/>
                <a:sym typeface="Consolas"/>
              </a:rPr>
              <a:t>    top: </a:t>
            </a:r>
            <a:r>
              <a:rPr b="0" i="0" lang="es" sz="1500" u="none" cap="none" strike="noStrike">
                <a:solidFill>
                  <a:srgbClr val="0451A5"/>
                </a:solidFill>
                <a:latin typeface="Consolas"/>
                <a:ea typeface="Consolas"/>
                <a:cs typeface="Consolas"/>
                <a:sym typeface="Consolas"/>
              </a:rPr>
              <a:t>20px;</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618" name="Google Shape;618;p74"/>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619" name="Google Shape;619;p74"/>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pic>
        <p:nvPicPr>
          <p:cNvPr id="620" name="Google Shape;620;p74"/>
          <p:cNvPicPr preferRelativeResize="0"/>
          <p:nvPr/>
        </p:nvPicPr>
        <p:blipFill rotWithShape="1">
          <a:blip r:embed="rId3">
            <a:alphaModFix/>
          </a:blip>
          <a:srcRect b="0" l="0" r="0" t="0"/>
          <a:stretch/>
        </p:blipFill>
        <p:spPr>
          <a:xfrm>
            <a:off x="5288000" y="1843113"/>
            <a:ext cx="3466454" cy="2515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5"/>
          <p:cNvSpPr txBox="1"/>
          <p:nvPr/>
        </p:nvSpPr>
        <p:spPr>
          <a:xfrm>
            <a:off x="643801" y="274650"/>
            <a:ext cx="7856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4000" u="none" cap="none" strike="noStrike">
                <a:solidFill>
                  <a:srgbClr val="000000"/>
                </a:solidFill>
                <a:latin typeface="DM Sans"/>
                <a:ea typeface="DM Sans"/>
                <a:cs typeface="DM Sans"/>
                <a:sym typeface="DM Sans"/>
              </a:rPr>
              <a:t>P</a:t>
            </a:r>
            <a:r>
              <a:rPr b="1" lang="es" sz="4000">
                <a:latin typeface="DM Sans"/>
                <a:ea typeface="DM Sans"/>
                <a:cs typeface="DM Sans"/>
                <a:sym typeface="DM Sans"/>
              </a:rPr>
              <a:t>ropiedad Z- index</a:t>
            </a:r>
            <a:endParaRPr b="1" sz="4000" u="none" cap="none" strike="noStrike">
              <a:solidFill>
                <a:srgbClr val="000000"/>
              </a:solidFill>
              <a:latin typeface="DM Sans"/>
              <a:ea typeface="DM Sans"/>
              <a:cs typeface="DM Sans"/>
              <a:sym typeface="DM Sans"/>
            </a:endParaRPr>
          </a:p>
          <a:p>
            <a:pPr indent="0" lvl="0" marL="0" marR="0" rtl="0" algn="ctr">
              <a:lnSpc>
                <a:spcPct val="115000"/>
              </a:lnSpc>
              <a:spcBef>
                <a:spcPts val="2000"/>
              </a:spcBef>
              <a:spcAft>
                <a:spcPts val="1200"/>
              </a:spcAft>
              <a:buNone/>
            </a:pPr>
            <a:r>
              <a:rPr b="1" lang="es" sz="2400" u="none" cap="none" strike="noStrike">
                <a:solidFill>
                  <a:srgbClr val="000000"/>
                </a:solidFill>
                <a:latin typeface="DM Sans"/>
                <a:ea typeface="DM Sans"/>
                <a:cs typeface="DM Sans"/>
                <a:sym typeface="DM Sans"/>
              </a:rPr>
              <a:t>(para el orden de superposición)</a:t>
            </a:r>
            <a:endParaRPr b="1" sz="2400" u="none" cap="none" strike="noStrike">
              <a:solidFill>
                <a:srgbClr val="000000"/>
              </a:solidFill>
              <a:latin typeface="DM Sans"/>
              <a:ea typeface="DM Sans"/>
              <a:cs typeface="DM Sans"/>
              <a:sym typeface="DM Sans"/>
            </a:endParaRPr>
          </a:p>
        </p:txBody>
      </p:sp>
      <p:sp>
        <p:nvSpPr>
          <p:cNvPr id="626" name="Google Shape;626;p75"/>
          <p:cNvSpPr txBox="1"/>
          <p:nvPr/>
        </p:nvSpPr>
        <p:spPr>
          <a:xfrm>
            <a:off x="463700" y="1888750"/>
            <a:ext cx="8210700" cy="263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El z-index entra en juego cuando dos elementos que tienen </a:t>
            </a:r>
            <a:r>
              <a:rPr i="1" lang="es" sz="1350" u="none" cap="none" strike="noStrike">
                <a:solidFill>
                  <a:srgbClr val="000000"/>
                </a:solidFill>
                <a:latin typeface="DM Sans"/>
                <a:ea typeface="DM Sans"/>
                <a:cs typeface="DM Sans"/>
                <a:sym typeface="DM Sans"/>
              </a:rPr>
              <a:t>position </a:t>
            </a:r>
            <a:r>
              <a:rPr i="0" lang="es" sz="1350" u="none" cap="none" strike="noStrike">
                <a:solidFill>
                  <a:srgbClr val="000000"/>
                </a:solidFill>
                <a:latin typeface="DM Sans"/>
                <a:ea typeface="DM Sans"/>
                <a:cs typeface="DM Sans"/>
                <a:sym typeface="DM Sans"/>
              </a:rPr>
              <a:t>se </a:t>
            </a:r>
            <a:r>
              <a:rPr b="1" i="0" lang="es" sz="1350" u="none" cap="none" strike="noStrike">
                <a:solidFill>
                  <a:srgbClr val="000000"/>
                </a:solidFill>
                <a:latin typeface="DM Sans"/>
                <a:ea typeface="DM Sans"/>
                <a:cs typeface="DM Sans"/>
                <a:sym typeface="DM Sans"/>
              </a:rPr>
              <a:t>superponen</a:t>
            </a:r>
            <a:r>
              <a:rPr i="0" lang="es" sz="1350" u="none" cap="none" strike="noStrike">
                <a:solidFill>
                  <a:srgbClr val="000000"/>
                </a:solidFill>
                <a:latin typeface="DM Sans"/>
                <a:ea typeface="DM Sans"/>
                <a:cs typeface="DM Sans"/>
                <a:sym typeface="DM Sans"/>
              </a:rPr>
              <a:t>. Esta propiedad acepta como valor un número (sin ninguna unidad, ni px, ni cm, ni nada); a valor más alto, se mostrará por encima de los demás elementos.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rPr i="0" lang="es" sz="1350" u="none" cap="none" strike="noStrike">
                <a:solidFill>
                  <a:srgbClr val="000000"/>
                </a:solidFill>
                <a:highlight>
                  <a:srgbClr val="EAFF6A"/>
                </a:highlight>
                <a:latin typeface="DM Sans"/>
                <a:ea typeface="DM Sans"/>
                <a:cs typeface="DM Sans"/>
                <a:sym typeface="DM Sans"/>
              </a:rPr>
              <a:t>Por defecto, todos los objetos tienen z-index:1. </a:t>
            </a:r>
            <a:r>
              <a:rPr i="0" lang="es" sz="1350" u="none" cap="none" strike="noStrike">
                <a:solidFill>
                  <a:srgbClr val="000000"/>
                </a:solidFill>
                <a:latin typeface="DM Sans"/>
                <a:ea typeface="DM Sans"/>
                <a:cs typeface="DM Sans"/>
                <a:sym typeface="DM Sans"/>
              </a:rPr>
              <a:t>Si dos objetos tienen el mismo valor de z-index y se superponen, el que fue creado después en el HTML se verá encima del otro.</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6"/>
          <p:cNvSpPr txBox="1"/>
          <p:nvPr/>
        </p:nvSpPr>
        <p:spPr>
          <a:xfrm>
            <a:off x="1541400" y="624750"/>
            <a:ext cx="60612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3000">
                <a:solidFill>
                  <a:schemeClr val="accent6"/>
                </a:solidFill>
                <a:latin typeface="DM Sans"/>
                <a:ea typeface="DM Sans"/>
                <a:cs typeface="DM Sans"/>
                <a:sym typeface="DM Sans"/>
              </a:rPr>
              <a:t>Profundiza y conoce atajos en nuestra </a:t>
            </a:r>
            <a:r>
              <a:rPr b="1" lang="es" sz="3000" u="sng">
                <a:solidFill>
                  <a:schemeClr val="hlink"/>
                </a:solidFill>
                <a:latin typeface="DM Sans"/>
                <a:ea typeface="DM Sans"/>
                <a:cs typeface="DM Sans"/>
                <a:sym typeface="DM Sans"/>
                <a:hlinkClick r:id="rId3"/>
              </a:rPr>
              <a:t>Cheat Sheet</a:t>
            </a:r>
            <a:endParaRPr b="1" sz="4000">
              <a:solidFill>
                <a:srgbClr val="EAFF6A"/>
              </a:solidFill>
              <a:latin typeface="DM Sans"/>
              <a:ea typeface="DM Sans"/>
              <a:cs typeface="DM Sans"/>
              <a:sym typeface="DM Sans"/>
            </a:endParaRPr>
          </a:p>
        </p:txBody>
      </p:sp>
      <p:pic>
        <p:nvPicPr>
          <p:cNvPr id="632" name="Google Shape;632;p76"/>
          <p:cNvPicPr preferRelativeResize="0"/>
          <p:nvPr/>
        </p:nvPicPr>
        <p:blipFill>
          <a:blip r:embed="rId4">
            <a:alphaModFix/>
          </a:blip>
          <a:stretch>
            <a:fillRect/>
          </a:stretch>
        </p:blipFill>
        <p:spPr>
          <a:xfrm>
            <a:off x="2516187" y="1929125"/>
            <a:ext cx="4111625" cy="23174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7"/>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#Coderalert</a:t>
            </a:r>
            <a:endParaRPr b="1" i="0" sz="3500" u="none" cap="none" strike="noStrike">
              <a:solidFill>
                <a:srgbClr val="EAFF6A"/>
              </a:solidFill>
              <a:latin typeface="DM Sans"/>
              <a:ea typeface="DM Sans"/>
              <a:cs typeface="DM Sans"/>
              <a:sym typeface="DM Sans"/>
            </a:endParaRPr>
          </a:p>
        </p:txBody>
      </p:sp>
      <p:sp>
        <p:nvSpPr>
          <p:cNvPr id="638" name="Google Shape;638;p77"/>
          <p:cNvSpPr txBox="1"/>
          <p:nvPr/>
        </p:nvSpPr>
        <p:spPr>
          <a:xfrm>
            <a:off x="1212250" y="149005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s" sz="2500">
                <a:solidFill>
                  <a:srgbClr val="9E9E9E"/>
                </a:solidFill>
                <a:latin typeface="DM Sans"/>
                <a:ea typeface="DM Sans"/>
                <a:cs typeface="DM Sans"/>
                <a:sym typeface="DM Sans"/>
              </a:rPr>
              <a:t>Ingresa al manual de prácticas y realiza la tercera actividad “Agregando CSS a nuestro HTML”. Ten en cuenta que el desarrollo de la misma será importante para la resolución del Proyecto Final.</a:t>
            </a:r>
            <a:endParaRPr sz="2500">
              <a:solidFill>
                <a:srgbClr val="B7B7B7"/>
              </a:solidFill>
              <a:latin typeface="DM Sans"/>
              <a:ea typeface="DM Sans"/>
              <a:cs typeface="DM Sans"/>
              <a:sym typeface="DM Sans"/>
            </a:endParaRPr>
          </a:p>
        </p:txBody>
      </p:sp>
      <p:grpSp>
        <p:nvGrpSpPr>
          <p:cNvPr id="639" name="Google Shape;639;p77"/>
          <p:cNvGrpSpPr/>
          <p:nvPr/>
        </p:nvGrpSpPr>
        <p:grpSpPr>
          <a:xfrm>
            <a:off x="543106" y="716450"/>
            <a:ext cx="669148" cy="614370"/>
            <a:chOff x="5855025" y="2172613"/>
            <a:chExt cx="1088400" cy="1057800"/>
          </a:xfrm>
        </p:grpSpPr>
        <p:sp>
          <p:nvSpPr>
            <p:cNvPr id="640" name="Google Shape;640;p77"/>
            <p:cNvSpPr/>
            <p:nvPr/>
          </p:nvSpPr>
          <p:spPr>
            <a:xfrm>
              <a:off x="5855025" y="2172613"/>
              <a:ext cx="1088400" cy="1057800"/>
            </a:xfrm>
            <a:prstGeom prst="ellipse">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77"/>
            <p:cNvPicPr preferRelativeResize="0"/>
            <p:nvPr/>
          </p:nvPicPr>
          <p:blipFill>
            <a:blip r:embed="rId3">
              <a:alphaModFix/>
            </a:blip>
            <a:stretch>
              <a:fillRect/>
            </a:stretch>
          </p:blipFill>
          <p:spPr>
            <a:xfrm>
              <a:off x="6073225" y="2327338"/>
              <a:ext cx="748350" cy="748350"/>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8"/>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Agregando CSS a nuestro HTML</a:t>
            </a:r>
            <a:endParaRPr b="1" sz="4000">
              <a:solidFill>
                <a:schemeClr val="dk1"/>
              </a:solidFill>
              <a:latin typeface="DM Sans"/>
              <a:ea typeface="DM Sans"/>
              <a:cs typeface="DM Sans"/>
              <a:sym typeface="DM Sans"/>
            </a:endParaRPr>
          </a:p>
        </p:txBody>
      </p:sp>
      <p:pic>
        <p:nvPicPr>
          <p:cNvPr id="647" name="Google Shape;647;p7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48" name="Google Shape;648;p78"/>
          <p:cNvSpPr txBox="1"/>
          <p:nvPr/>
        </p:nvSpPr>
        <p:spPr>
          <a:xfrm>
            <a:off x="457725" y="2175850"/>
            <a:ext cx="7473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307975" lvl="0" marL="457200" rtl="0" algn="l">
              <a:spcBef>
                <a:spcPts val="0"/>
              </a:spcBef>
              <a:spcAft>
                <a:spcPts val="0"/>
              </a:spcAft>
              <a:buClr>
                <a:srgbClr val="EF89D2"/>
              </a:buClr>
              <a:buSzPts val="1250"/>
              <a:buFont typeface="DM Sans"/>
              <a:buChar char="✓"/>
            </a:pPr>
            <a:r>
              <a:rPr lang="es" sz="1250">
                <a:solidFill>
                  <a:schemeClr val="dk1"/>
                </a:solidFill>
                <a:latin typeface="DM Sans"/>
                <a:ea typeface="DM Sans"/>
                <a:cs typeface="DM Sans"/>
                <a:sym typeface="DM Sans"/>
              </a:rPr>
              <a:t>Aplicar con CSS las propiedades vistas hasta el momento para modificar textos, encabezados, img, colores, background y box modeling a un archivo HTML de la actividad N°1 “Wireframe y estructura del proyecto”.</a:t>
            </a:r>
            <a:endParaRPr sz="1250">
              <a:solidFill>
                <a:schemeClr val="dk1"/>
              </a:solidFill>
              <a:latin typeface="DM Sans"/>
              <a:ea typeface="DM Sans"/>
              <a:cs typeface="DM Sans"/>
              <a:sym typeface="DM Sans"/>
            </a:endParaRPr>
          </a:p>
          <a:p>
            <a:pPr indent="-307975" lvl="0" marL="457200" rtl="0" algn="l">
              <a:spcBef>
                <a:spcPts val="0"/>
              </a:spcBef>
              <a:spcAft>
                <a:spcPts val="0"/>
              </a:spcAft>
              <a:buClr>
                <a:srgbClr val="EF89D2"/>
              </a:buClr>
              <a:buSzPts val="1250"/>
              <a:buFont typeface="DM Sans"/>
              <a:buChar char="✓"/>
            </a:pPr>
            <a:r>
              <a:rPr lang="es" sz="1250">
                <a:solidFill>
                  <a:schemeClr val="dk1"/>
                </a:solidFill>
                <a:latin typeface="DM Sans"/>
                <a:ea typeface="DM Sans"/>
                <a:cs typeface="DM Sans"/>
                <a:sym typeface="DM Sans"/>
              </a:rPr>
              <a:t>Ejemplo: modificar el valor de los ítems de la lista para que estén ubicados de manera horizontal de nuestro index. </a:t>
            </a:r>
            <a:endParaRPr sz="1250">
              <a:solidFill>
                <a:schemeClr val="dk1"/>
              </a:solidFill>
              <a:latin typeface="DM Sans"/>
              <a:ea typeface="DM Sans"/>
              <a:cs typeface="DM Sans"/>
              <a:sym typeface="DM Sans"/>
            </a:endParaRPr>
          </a:p>
          <a:p>
            <a:pPr indent="0" lvl="0" marL="0" rtl="0" algn="l">
              <a:spcBef>
                <a:spcPts val="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649" name="Google Shape;649;p7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50" name="Google Shape;650;p78"/>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grpSp>
        <p:nvGrpSpPr>
          <p:cNvPr id="651" name="Google Shape;651;p78"/>
          <p:cNvGrpSpPr/>
          <p:nvPr/>
        </p:nvGrpSpPr>
        <p:grpSpPr>
          <a:xfrm>
            <a:off x="7964356" y="266054"/>
            <a:ext cx="702103" cy="660429"/>
            <a:chOff x="3137108" y="2467173"/>
            <a:chExt cx="738900" cy="738900"/>
          </a:xfrm>
        </p:grpSpPr>
        <p:sp>
          <p:nvSpPr>
            <p:cNvPr id="652" name="Google Shape;652;p7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3" name="Google Shape;653;p78"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grpSp>
        <p:nvGrpSpPr>
          <p:cNvPr id="658" name="Google Shape;658;p79"/>
          <p:cNvGrpSpPr/>
          <p:nvPr/>
        </p:nvGrpSpPr>
        <p:grpSpPr>
          <a:xfrm>
            <a:off x="4202551" y="905623"/>
            <a:ext cx="738900" cy="738900"/>
            <a:chOff x="7208351" y="2467173"/>
            <a:chExt cx="738900" cy="738900"/>
          </a:xfrm>
        </p:grpSpPr>
        <p:sp>
          <p:nvSpPr>
            <p:cNvPr id="659" name="Google Shape;659;p7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7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61" name="Google Shape;661;p79"/>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Primera pre-entrega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662" name="Google Shape;662;p79"/>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grpSp>
        <p:nvGrpSpPr>
          <p:cNvPr id="667" name="Google Shape;667;p80"/>
          <p:cNvGrpSpPr/>
          <p:nvPr/>
        </p:nvGrpSpPr>
        <p:grpSpPr>
          <a:xfrm>
            <a:off x="457356" y="468297"/>
            <a:ext cx="431074" cy="431074"/>
            <a:chOff x="7208351" y="2467173"/>
            <a:chExt cx="738900" cy="738900"/>
          </a:xfrm>
        </p:grpSpPr>
        <p:sp>
          <p:nvSpPr>
            <p:cNvPr id="668" name="Google Shape;668;p8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9" name="Google Shape;669;p8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70" name="Google Shape;670;p80"/>
          <p:cNvSpPr txBox="1"/>
          <p:nvPr/>
        </p:nvSpPr>
        <p:spPr>
          <a:xfrm>
            <a:off x="457350" y="103432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671" name="Google Shape;671;p8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72" name="Google Shape;672;p8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73" name="Google Shape;673;p80"/>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800"/>
              </a:spcAft>
              <a:buNone/>
            </a:pPr>
            <a:r>
              <a:t/>
            </a:r>
            <a:endParaRPr sz="1350">
              <a:solidFill>
                <a:srgbClr val="999999"/>
              </a:solidFill>
              <a:latin typeface="DM Sans"/>
              <a:ea typeface="DM Sans"/>
              <a:cs typeface="DM Sans"/>
              <a:sym typeface="DM Sans"/>
            </a:endParaRPr>
          </a:p>
        </p:txBody>
      </p:sp>
      <p:sp>
        <p:nvSpPr>
          <p:cNvPr id="674" name="Google Shape;674;p80"/>
          <p:cNvSpPr txBox="1"/>
          <p:nvPr/>
        </p:nvSpPr>
        <p:spPr>
          <a:xfrm>
            <a:off x="457350" y="2277475"/>
            <a:ext cx="3834600" cy="211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Deberás hacer entrega de tu proyecto donde aparezca: Wireframe/prototipo (wireframe de todas tus páginas para vista mobile y desktop) + HTML (uso de etiquetas contenedoras, etiquetas multimedia y etiquetas de texto) + CSS (con modificadores de texto, colores, listas y box modeling).</a:t>
            </a:r>
            <a:endParaRPr sz="1200">
              <a:solidFill>
                <a:srgbClr val="999999"/>
              </a:solidFill>
              <a:latin typeface="DM Sans"/>
              <a:ea typeface="DM Sans"/>
              <a:cs typeface="DM Sans"/>
              <a:sym typeface="DM Sans"/>
            </a:endParaRPr>
          </a:p>
          <a:p>
            <a:pPr indent="0" lvl="0" marL="0" rtl="0" algn="l">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675" name="Google Shape;675;p8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0"/>
          <p:cNvSpPr txBox="1"/>
          <p:nvPr/>
        </p:nvSpPr>
        <p:spPr>
          <a:xfrm>
            <a:off x="4798025" y="2365650"/>
            <a:ext cx="3675300" cy="171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DM Sans"/>
                <a:ea typeface="DM Sans"/>
                <a:cs typeface="DM Sans"/>
                <a:sym typeface="DM Sans"/>
              </a:rPr>
              <a:t>Objetivos</a:t>
            </a:r>
            <a:endParaRPr b="1" sz="120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rgbClr val="121212"/>
                </a:solidFill>
                <a:latin typeface="DM Sans"/>
                <a:ea typeface="DM Sans"/>
                <a:cs typeface="DM Sans"/>
                <a:sym typeface="DM Sans"/>
              </a:rPr>
              <a:t>Prototipar la web</a:t>
            </a:r>
            <a:r>
              <a:rPr lang="es" sz="1200">
                <a:solidFill>
                  <a:srgbClr val="121212"/>
                </a:solidFill>
                <a:latin typeface="DM Sans"/>
                <a:ea typeface="DM Sans"/>
                <a:cs typeface="DM Sans"/>
                <a:sym typeface="DM Sans"/>
              </a:rPr>
              <a:t> para tener una idea clara del resultado al que quieres llegar.</a:t>
            </a:r>
            <a:endParaRPr sz="1200">
              <a:solidFill>
                <a:srgbClr val="121212"/>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rgbClr val="121212"/>
                </a:solidFill>
                <a:latin typeface="DM Sans"/>
                <a:ea typeface="DM Sans"/>
                <a:cs typeface="DM Sans"/>
                <a:sym typeface="DM Sans"/>
              </a:rPr>
              <a:t>Maquetar la web:</a:t>
            </a:r>
            <a:r>
              <a:rPr lang="es" sz="1200">
                <a:solidFill>
                  <a:srgbClr val="121212"/>
                </a:solidFill>
                <a:latin typeface="DM Sans"/>
                <a:ea typeface="DM Sans"/>
                <a:cs typeface="DM Sans"/>
                <a:sym typeface="DM Sans"/>
              </a:rPr>
              <a:t> utilizar los tags, en especial los semánticos, para describir la estructura de la web desde el código.</a:t>
            </a:r>
            <a:endParaRPr sz="1200">
              <a:solidFill>
                <a:srgbClr val="121212"/>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rgbClr val="121212"/>
                </a:solidFill>
                <a:latin typeface="DM Sans"/>
                <a:ea typeface="DM Sans"/>
                <a:cs typeface="DM Sans"/>
                <a:sym typeface="DM Sans"/>
              </a:rPr>
              <a:t>Crear un estilo inicial:</a:t>
            </a:r>
            <a:r>
              <a:rPr lang="es" sz="1200">
                <a:solidFill>
                  <a:srgbClr val="121212"/>
                </a:solidFill>
                <a:latin typeface="DM Sans"/>
                <a:ea typeface="DM Sans"/>
                <a:cs typeface="DM Sans"/>
                <a:sym typeface="DM Sans"/>
              </a:rPr>
              <a:t> comenzar a darle estilo básico a la web.</a:t>
            </a:r>
            <a:endParaRPr sz="1200"/>
          </a:p>
        </p:txBody>
      </p:sp>
      <p:sp>
        <p:nvSpPr>
          <p:cNvPr id="677" name="Google Shape;677;p80"/>
          <p:cNvSpPr txBox="1"/>
          <p:nvPr/>
        </p:nvSpPr>
        <p:spPr>
          <a:xfrm>
            <a:off x="563000" y="1602775"/>
            <a:ext cx="7426500" cy="69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solidFill>
                  <a:schemeClr val="dk1"/>
                </a:solidFill>
                <a:latin typeface="DM Sans"/>
                <a:ea typeface="DM Sans"/>
                <a:cs typeface="DM Sans"/>
                <a:sym typeface="DM Sans"/>
              </a:rPr>
              <a:t>Aclaraciones: </a:t>
            </a:r>
            <a:r>
              <a:rPr lang="es" sz="1250">
                <a:solidFill>
                  <a:schemeClr val="dk1"/>
                </a:solidFill>
                <a:latin typeface="DM Sans"/>
                <a:ea typeface="DM Sans"/>
                <a:cs typeface="DM Sans"/>
                <a:sym typeface="DM Sans"/>
              </a:rPr>
              <a:t>Debe tener el nombre </a:t>
            </a:r>
            <a:r>
              <a:rPr lang="es" sz="1250">
                <a:solidFill>
                  <a:schemeClr val="dk1"/>
                </a:solidFill>
                <a:highlight>
                  <a:srgbClr val="EAFF6A"/>
                </a:highlight>
                <a:latin typeface="DM Sans"/>
                <a:ea typeface="DM Sans"/>
                <a:cs typeface="DM Sans"/>
                <a:sym typeface="DM Sans"/>
              </a:rPr>
              <a:t>“PreEntrega1+Apellido</a:t>
            </a:r>
            <a:r>
              <a:rPr lang="es" sz="1250">
                <a:solidFill>
                  <a:srgbClr val="999999"/>
                </a:solidFill>
                <a:highlight>
                  <a:srgbClr val="EAFF6A"/>
                </a:highlight>
                <a:latin typeface="DM Sans"/>
                <a:ea typeface="DM Sans"/>
                <a:cs typeface="DM Sans"/>
                <a:sym typeface="DM Sans"/>
              </a:rPr>
              <a:t>”</a:t>
            </a:r>
            <a:endParaRPr sz="1250">
              <a:solidFill>
                <a:schemeClr val="dk1"/>
              </a:solidFill>
              <a:highlight>
                <a:srgbClr val="EAFF6A"/>
              </a:highlight>
              <a:latin typeface="DM Sans"/>
              <a:ea typeface="DM Sans"/>
              <a:cs typeface="DM Sans"/>
              <a:sym typeface="DM Sans"/>
            </a:endParaRPr>
          </a:p>
          <a:p>
            <a:pPr indent="0" lvl="0" marL="0" rtl="0" algn="l">
              <a:spcBef>
                <a:spcPts val="1000"/>
              </a:spcBef>
              <a:spcAft>
                <a:spcPts val="1000"/>
              </a:spcAft>
              <a:buNone/>
            </a:pPr>
            <a:r>
              <a:rPr b="1" lang="es" sz="1250">
                <a:solidFill>
                  <a:schemeClr val="dk1"/>
                </a:solidFill>
                <a:latin typeface="DM Sans"/>
                <a:ea typeface="DM Sans"/>
                <a:cs typeface="DM Sans"/>
                <a:sym typeface="DM Sans"/>
              </a:rPr>
              <a:t>Sugerencias: </a:t>
            </a:r>
            <a:r>
              <a:rPr lang="es" sz="1250">
                <a:solidFill>
                  <a:schemeClr val="dk1"/>
                </a:solidFill>
                <a:latin typeface="DM Sans"/>
                <a:ea typeface="DM Sans"/>
                <a:cs typeface="DM Sans"/>
                <a:sym typeface="DM Sans"/>
              </a:rPr>
              <a:t>Activar comentarios en el archivo</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grpSp>
        <p:nvGrpSpPr>
          <p:cNvPr id="682" name="Google Shape;682;p81"/>
          <p:cNvGrpSpPr/>
          <p:nvPr/>
        </p:nvGrpSpPr>
        <p:grpSpPr>
          <a:xfrm>
            <a:off x="457356" y="468297"/>
            <a:ext cx="431074" cy="431074"/>
            <a:chOff x="7208351" y="2467173"/>
            <a:chExt cx="738900" cy="738900"/>
          </a:xfrm>
        </p:grpSpPr>
        <p:sp>
          <p:nvSpPr>
            <p:cNvPr id="683" name="Google Shape;683;p8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8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85" name="Google Shape;685;p8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pre-entrega</a:t>
            </a:r>
            <a:endParaRPr b="1" sz="4000">
              <a:solidFill>
                <a:schemeClr val="dk1"/>
              </a:solidFill>
              <a:latin typeface="DM Sans"/>
              <a:ea typeface="DM Sans"/>
              <a:cs typeface="DM Sans"/>
              <a:sym typeface="DM Sans"/>
            </a:endParaRPr>
          </a:p>
        </p:txBody>
      </p:sp>
      <p:pic>
        <p:nvPicPr>
          <p:cNvPr id="686" name="Google Shape;686;p8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87" name="Google Shape;687;p8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88" name="Google Shape;688;p81"/>
          <p:cNvSpPr txBox="1"/>
          <p:nvPr/>
        </p:nvSpPr>
        <p:spPr>
          <a:xfrm>
            <a:off x="612850" y="1953950"/>
            <a:ext cx="3834600" cy="22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Prototipo de la web: </a:t>
            </a:r>
            <a:r>
              <a:rPr lang="es" sz="1200">
                <a:solidFill>
                  <a:schemeClr val="dk1"/>
                </a:solidFill>
                <a:latin typeface="DM Sans"/>
                <a:ea typeface="DM Sans"/>
                <a:cs typeface="DM Sans"/>
                <a:sym typeface="DM Sans"/>
              </a:rPr>
              <a:t>versión que muestre cómo se verá el sitio cuando esté productivo.</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 sz="1200">
                <a:solidFill>
                  <a:schemeClr val="dk1"/>
                </a:solidFill>
                <a:latin typeface="DM Sans"/>
                <a:ea typeface="DM Sans"/>
                <a:cs typeface="DM Sans"/>
                <a:sym typeface="DM Sans"/>
              </a:rPr>
              <a:t>Crear una estructura donde se organicen los elementos que van a estar en la web. El nivel de detalle no es importante, sino más bien las posiciones que los elementos van a tener y su tamaño aproximado.</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b="1" lang="es" sz="1200">
                <a:solidFill>
                  <a:schemeClr val="dk1"/>
                </a:solidFill>
                <a:latin typeface="DM Sans"/>
                <a:ea typeface="DM Sans"/>
                <a:cs typeface="DM Sans"/>
                <a:sym typeface="DM Sans"/>
              </a:rPr>
              <a:t>Formato:</a:t>
            </a:r>
            <a:r>
              <a:rPr lang="es" sz="1200">
                <a:solidFill>
                  <a:schemeClr val="dk1"/>
                </a:solidFill>
                <a:latin typeface="DM Sans"/>
                <a:ea typeface="DM Sans"/>
                <a:cs typeface="DM Sans"/>
                <a:sym typeface="DM Sans"/>
              </a:rPr>
              <a:t> Archivo PDF o de Imagen</a:t>
            </a:r>
            <a:endParaRPr sz="1200">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p:txBody>
      </p:sp>
      <p:sp>
        <p:nvSpPr>
          <p:cNvPr id="689" name="Google Shape;689;p81"/>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1"/>
          <p:cNvSpPr txBox="1"/>
          <p:nvPr/>
        </p:nvSpPr>
        <p:spPr>
          <a:xfrm>
            <a:off x="4503050" y="1856475"/>
            <a:ext cx="4222800" cy="267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Estructura inicial de la web en HTML:</a:t>
            </a:r>
            <a:r>
              <a:rPr lang="es" sz="1200">
                <a:solidFill>
                  <a:schemeClr val="dk1"/>
                </a:solidFill>
                <a:latin typeface="DM Sans"/>
                <a:ea typeface="DM Sans"/>
                <a:cs typeface="DM Sans"/>
                <a:sym typeface="DM Sans"/>
              </a:rPr>
              <a:t> llevar el contenido a la estructura HTML haciendo uso de los tags que corresponden para el contenido a insertar.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 sz="1200">
                <a:solidFill>
                  <a:schemeClr val="dk1"/>
                </a:solidFill>
                <a:latin typeface="DM Sans"/>
                <a:ea typeface="DM Sans"/>
                <a:cs typeface="DM Sans"/>
                <a:sym typeface="DM Sans"/>
              </a:rPr>
              <a:t>Incluyendo: </a:t>
            </a:r>
            <a:r>
              <a:rPr b="1" lang="es" sz="1200">
                <a:solidFill>
                  <a:schemeClr val="dk1"/>
                </a:solidFill>
                <a:latin typeface="DM Sans"/>
                <a:ea typeface="DM Sans"/>
                <a:cs typeface="DM Sans"/>
                <a:sym typeface="DM Sans"/>
              </a:rPr>
              <a:t>etiquetas semánticas</a:t>
            </a:r>
            <a:r>
              <a:rPr lang="es" sz="1200">
                <a:solidFill>
                  <a:schemeClr val="dk1"/>
                </a:solidFill>
                <a:latin typeface="DM Sans"/>
                <a:ea typeface="DM Sans"/>
                <a:cs typeface="DM Sans"/>
                <a:sym typeface="DM Sans"/>
              </a:rPr>
              <a:t> (tags semánticos de HTML5), </a:t>
            </a:r>
            <a:r>
              <a:rPr b="1" lang="es" sz="1200">
                <a:solidFill>
                  <a:schemeClr val="dk1"/>
                </a:solidFill>
                <a:latin typeface="DM Sans"/>
                <a:ea typeface="DM Sans"/>
                <a:cs typeface="DM Sans"/>
                <a:sym typeface="DM Sans"/>
              </a:rPr>
              <a:t>contenido</a:t>
            </a:r>
            <a:r>
              <a:rPr lang="es" sz="1200">
                <a:solidFill>
                  <a:schemeClr val="dk1"/>
                </a:solidFill>
                <a:latin typeface="DM Sans"/>
                <a:ea typeface="DM Sans"/>
                <a:cs typeface="DM Sans"/>
                <a:sym typeface="DM Sans"/>
              </a:rPr>
              <a:t> (agregar etiquetas que van a servir para denotar dónde va a haber contenido como imágenes, párrafos y titulares) y </a:t>
            </a:r>
            <a:r>
              <a:rPr b="1" lang="es" sz="1200">
                <a:solidFill>
                  <a:schemeClr val="dk1"/>
                </a:solidFill>
                <a:latin typeface="DM Sans"/>
                <a:ea typeface="DM Sans"/>
                <a:cs typeface="DM Sans"/>
                <a:sym typeface="DM Sans"/>
              </a:rPr>
              <a:t>páginas</a:t>
            </a:r>
            <a:r>
              <a:rPr lang="es" sz="1200">
                <a:solidFill>
                  <a:schemeClr val="dk1"/>
                </a:solidFill>
                <a:latin typeface="DM Sans"/>
                <a:ea typeface="DM Sans"/>
                <a:cs typeface="DM Sans"/>
                <a:sym typeface="DM Sans"/>
              </a:rPr>
              <a:t> (incluir las secciones del sitio ya maquetadas con la estructura propia de cada página)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b="1" lang="es" sz="1200">
                <a:solidFill>
                  <a:schemeClr val="dk1"/>
                </a:solidFill>
                <a:latin typeface="DM Sans"/>
                <a:ea typeface="DM Sans"/>
                <a:cs typeface="DM Sans"/>
                <a:sym typeface="DM Sans"/>
              </a:rPr>
              <a:t>Formato:</a:t>
            </a:r>
            <a:r>
              <a:rPr lang="es" sz="1200">
                <a:solidFill>
                  <a:schemeClr val="dk1"/>
                </a:solidFill>
                <a:latin typeface="DM Sans"/>
                <a:ea typeface="DM Sans"/>
                <a:cs typeface="DM Sans"/>
                <a:sym typeface="DM Sans"/>
              </a:rPr>
              <a:t> Archivos HTML</a:t>
            </a:r>
            <a:endParaRPr sz="12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grpSp>
        <p:nvGrpSpPr>
          <p:cNvPr id="695" name="Google Shape;695;p82"/>
          <p:cNvGrpSpPr/>
          <p:nvPr/>
        </p:nvGrpSpPr>
        <p:grpSpPr>
          <a:xfrm>
            <a:off x="457356" y="468297"/>
            <a:ext cx="431074" cy="431074"/>
            <a:chOff x="7208351" y="2467173"/>
            <a:chExt cx="738900" cy="738900"/>
          </a:xfrm>
        </p:grpSpPr>
        <p:sp>
          <p:nvSpPr>
            <p:cNvPr id="696" name="Google Shape;696;p8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7" name="Google Shape;697;p8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98" name="Google Shape;698;p8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pre-entrega</a:t>
            </a:r>
            <a:endParaRPr b="1" sz="4000">
              <a:solidFill>
                <a:schemeClr val="dk1"/>
              </a:solidFill>
              <a:latin typeface="DM Sans"/>
              <a:ea typeface="DM Sans"/>
              <a:cs typeface="DM Sans"/>
              <a:sym typeface="DM Sans"/>
            </a:endParaRPr>
          </a:p>
        </p:txBody>
      </p:sp>
      <p:pic>
        <p:nvPicPr>
          <p:cNvPr id="699" name="Google Shape;699;p8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00" name="Google Shape;700;p8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701" name="Google Shape;701;p82"/>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2"/>
          <p:cNvSpPr txBox="1"/>
          <p:nvPr/>
        </p:nvSpPr>
        <p:spPr>
          <a:xfrm>
            <a:off x="636450" y="1981425"/>
            <a:ext cx="4009200" cy="22812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Estilo inicial de la web en CSS:</a:t>
            </a:r>
            <a:r>
              <a:rPr lang="es" sz="1200">
                <a:solidFill>
                  <a:schemeClr val="dk1"/>
                </a:solidFill>
                <a:latin typeface="DM Sans"/>
                <a:ea typeface="DM Sans"/>
                <a:cs typeface="DM Sans"/>
                <a:sym typeface="DM Sans"/>
              </a:rPr>
              <a:t> comenzar a darle estilo básico a una página de su sitio web (ej: index.html) aplicando con CSS las propiedades vistas hasta el momento para modificar textos, encabezados, img, colores, background y box modeling.</a:t>
            </a:r>
            <a:endParaRPr sz="1200">
              <a:solidFill>
                <a:schemeClr val="dk1"/>
              </a:solidFill>
              <a:latin typeface="DM Sans"/>
              <a:ea typeface="DM Sans"/>
              <a:cs typeface="DM Sans"/>
              <a:sym typeface="DM Sans"/>
            </a:endParaRPr>
          </a:p>
          <a:p>
            <a:pPr indent="0" lvl="0" marL="457200" rtl="0" algn="just">
              <a:lnSpc>
                <a:spcPct val="115000"/>
              </a:lnSpc>
              <a:spcBef>
                <a:spcPts val="0"/>
              </a:spcBef>
              <a:spcAft>
                <a:spcPts val="0"/>
              </a:spcAft>
              <a:buNone/>
            </a:pPr>
            <a:r>
              <a:rPr lang="es" sz="1200">
                <a:solidFill>
                  <a:schemeClr val="dk1"/>
                </a:solidFill>
                <a:latin typeface="DM Sans"/>
                <a:ea typeface="DM Sans"/>
                <a:cs typeface="DM Sans"/>
                <a:sym typeface="DM Sans"/>
              </a:rPr>
              <a:t>El documento debe estar linkeado en las páginas del proyecto.</a:t>
            </a:r>
            <a:endParaRPr sz="1200">
              <a:solidFill>
                <a:schemeClr val="dk1"/>
              </a:solidFill>
              <a:latin typeface="DM Sans"/>
              <a:ea typeface="DM Sans"/>
              <a:cs typeface="DM Sans"/>
              <a:sym typeface="DM Sans"/>
            </a:endParaRPr>
          </a:p>
          <a:p>
            <a:pPr indent="0" lvl="0" marL="457200" rtl="0" algn="just">
              <a:lnSpc>
                <a:spcPct val="115000"/>
              </a:lnSpc>
              <a:spcBef>
                <a:spcPts val="0"/>
              </a:spcBef>
              <a:spcAft>
                <a:spcPts val="0"/>
              </a:spcAft>
              <a:buNone/>
            </a:pPr>
            <a:r>
              <a:rPr b="1" lang="es" sz="1200">
                <a:solidFill>
                  <a:schemeClr val="dk1"/>
                </a:solidFill>
                <a:latin typeface="DM Sans"/>
                <a:ea typeface="DM Sans"/>
                <a:cs typeface="DM Sans"/>
                <a:sym typeface="DM Sans"/>
              </a:rPr>
              <a:t>Formato:</a:t>
            </a:r>
            <a:r>
              <a:rPr lang="es" sz="1200">
                <a:solidFill>
                  <a:schemeClr val="dk1"/>
                </a:solidFill>
                <a:latin typeface="DM Sans"/>
                <a:ea typeface="DM Sans"/>
                <a:cs typeface="DM Sans"/>
                <a:sym typeface="DM Sans"/>
              </a:rPr>
              <a:t> Archivo CSS</a:t>
            </a:r>
            <a:endParaRPr sz="120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200">
                <a:solidFill>
                  <a:schemeClr val="dk1"/>
                </a:solidFill>
                <a:latin typeface="DM Sans"/>
                <a:ea typeface="DM Sans"/>
                <a:cs typeface="DM Sans"/>
                <a:sym typeface="DM Sans"/>
              </a:rPr>
              <a:t>*Flexbox </a:t>
            </a:r>
            <a:r>
              <a:rPr b="1" lang="es" sz="1200">
                <a:solidFill>
                  <a:schemeClr val="dk1"/>
                </a:solidFill>
                <a:latin typeface="DM Sans"/>
                <a:ea typeface="DM Sans"/>
                <a:cs typeface="DM Sans"/>
                <a:sym typeface="DM Sans"/>
              </a:rPr>
              <a:t>no debe incluirse en esta entrega.</a:t>
            </a:r>
            <a:endParaRPr sz="1200">
              <a:solidFill>
                <a:schemeClr val="dk1"/>
              </a:solidFill>
              <a:latin typeface="DM Sans"/>
              <a:ea typeface="DM Sans"/>
              <a:cs typeface="DM Sans"/>
              <a:sym typeface="DM Sans"/>
            </a:endParaRPr>
          </a:p>
        </p:txBody>
      </p:sp>
      <p:sp>
        <p:nvSpPr>
          <p:cNvPr id="703" name="Google Shape;703;p82"/>
          <p:cNvSpPr txBox="1"/>
          <p:nvPr/>
        </p:nvSpPr>
        <p:spPr>
          <a:xfrm>
            <a:off x="5480650" y="3808900"/>
            <a:ext cx="3481500" cy="39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113" name="Google Shape;113;p21"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cxnSp>
        <p:nvCxnSpPr>
          <p:cNvPr id="114" name="Google Shape;114;p21"/>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115" name="Google Shape;115;p21"/>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FFFFFF"/>
                </a:solidFill>
                <a:latin typeface="DM Sans"/>
                <a:ea typeface="DM Sans"/>
                <a:cs typeface="DM Sans"/>
                <a:sym typeface="DM Sans"/>
              </a:rPr>
              <a:t>Display</a:t>
            </a:r>
            <a:endParaRPr i="0" sz="1350" u="none" cap="none" strike="noStrike">
              <a:solidFill>
                <a:srgbClr val="FFFFFF"/>
              </a:solidFill>
              <a:latin typeface="DM Sans"/>
              <a:ea typeface="DM Sans"/>
              <a:cs typeface="DM Sans"/>
              <a:sym typeface="DM Sans"/>
            </a:endParaRPr>
          </a:p>
        </p:txBody>
      </p:sp>
      <p:sp>
        <p:nvSpPr>
          <p:cNvPr id="116" name="Google Shape;116;p2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FFFFFF"/>
                </a:solidFill>
                <a:latin typeface="DM Sans"/>
                <a:ea typeface="DM Sans"/>
                <a:cs typeface="DM Sans"/>
                <a:sym typeface="DM Sans"/>
              </a:rPr>
              <a:t>Propiedades de la caja</a:t>
            </a:r>
            <a:endParaRPr i="0" sz="1350" u="none" cap="none" strike="noStrike">
              <a:solidFill>
                <a:srgbClr val="FFFFFF"/>
              </a:solidFill>
              <a:latin typeface="DM Sans"/>
              <a:ea typeface="DM Sans"/>
              <a:cs typeface="DM Sans"/>
              <a:sym typeface="DM Sans"/>
            </a:endParaRPr>
          </a:p>
        </p:txBody>
      </p:sp>
      <p:cxnSp>
        <p:nvCxnSpPr>
          <p:cNvPr id="117" name="Google Shape;117;p21"/>
          <p:cNvCxnSpPr/>
          <p:nvPr/>
        </p:nvCxnSpPr>
        <p:spPr>
          <a:xfrm>
            <a:off x="2071400" y="2499138"/>
            <a:ext cx="958200" cy="0"/>
          </a:xfrm>
          <a:prstGeom prst="straightConnector1">
            <a:avLst/>
          </a:prstGeom>
          <a:noFill/>
          <a:ln cap="flat" cmpd="sng" w="9525">
            <a:solidFill>
              <a:srgbClr val="CCCCCC"/>
            </a:solidFill>
            <a:prstDash val="solid"/>
            <a:round/>
            <a:headEnd len="med" w="med" type="oval"/>
            <a:tailEnd len="med" w="med" type="oval"/>
          </a:ln>
        </p:spPr>
      </p:cxnSp>
      <p:sp>
        <p:nvSpPr>
          <p:cNvPr id="118" name="Google Shape;118;p21"/>
          <p:cNvSpPr/>
          <p:nvPr/>
        </p:nvSpPr>
        <p:spPr>
          <a:xfrm>
            <a:off x="3007200" y="2194944"/>
            <a:ext cx="1373100" cy="4461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222222"/>
                </a:solidFill>
                <a:latin typeface="DM Sans"/>
                <a:ea typeface="DM Sans"/>
                <a:cs typeface="DM Sans"/>
                <a:sym typeface="DM Sans"/>
              </a:rPr>
              <a:t>Tipos de elementos</a:t>
            </a:r>
            <a:endParaRPr i="0" sz="1350" u="none" cap="none" strike="noStrike">
              <a:solidFill>
                <a:srgbClr val="222222"/>
              </a:solidFill>
              <a:latin typeface="DM Sans"/>
              <a:ea typeface="DM Sans"/>
              <a:cs typeface="DM Sans"/>
              <a:sym typeface="DM Sans"/>
            </a:endParaRPr>
          </a:p>
        </p:txBody>
      </p:sp>
      <p:cxnSp>
        <p:nvCxnSpPr>
          <p:cNvPr id="119" name="Google Shape;119;p21"/>
          <p:cNvCxnSpPr/>
          <p:nvPr/>
        </p:nvCxnSpPr>
        <p:spPr>
          <a:xfrm>
            <a:off x="2157414" y="24917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0" name="Google Shape;120;p21"/>
          <p:cNvSpPr/>
          <p:nvPr/>
        </p:nvSpPr>
        <p:spPr>
          <a:xfrm>
            <a:off x="3007208" y="2733628"/>
            <a:ext cx="1373100" cy="2988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222222"/>
                </a:solidFill>
                <a:latin typeface="DM Sans"/>
                <a:ea typeface="DM Sans"/>
                <a:cs typeface="DM Sans"/>
                <a:sym typeface="DM Sans"/>
              </a:rPr>
              <a:t>Función </a:t>
            </a:r>
            <a:endParaRPr i="0" sz="1350" u="none" cap="none" strike="noStrike">
              <a:solidFill>
                <a:srgbClr val="222222"/>
              </a:solidFill>
              <a:latin typeface="DM Sans"/>
              <a:ea typeface="DM Sans"/>
              <a:cs typeface="DM Sans"/>
              <a:sym typeface="DM Sans"/>
            </a:endParaRPr>
          </a:p>
        </p:txBody>
      </p:sp>
      <p:cxnSp>
        <p:nvCxnSpPr>
          <p:cNvPr id="121" name="Google Shape;121;p21"/>
          <p:cNvCxnSpPr/>
          <p:nvPr/>
        </p:nvCxnSpPr>
        <p:spPr>
          <a:xfrm>
            <a:off x="2071400" y="1419075"/>
            <a:ext cx="958200" cy="0"/>
          </a:xfrm>
          <a:prstGeom prst="straightConnector1">
            <a:avLst/>
          </a:prstGeom>
          <a:noFill/>
          <a:ln cap="flat" cmpd="sng" w="9525">
            <a:solidFill>
              <a:srgbClr val="CCCCCC"/>
            </a:solidFill>
            <a:prstDash val="solid"/>
            <a:round/>
            <a:headEnd len="med" w="med" type="oval"/>
            <a:tailEnd len="med" w="med" type="oval"/>
          </a:ln>
        </p:spPr>
      </p:cxnSp>
      <p:sp>
        <p:nvSpPr>
          <p:cNvPr id="122" name="Google Shape;122;p21"/>
          <p:cNvSpPr/>
          <p:nvPr/>
        </p:nvSpPr>
        <p:spPr>
          <a:xfrm>
            <a:off x="3007208" y="1262196"/>
            <a:ext cx="1373100" cy="2988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222222"/>
                </a:solidFill>
                <a:latin typeface="DM Sans"/>
                <a:ea typeface="DM Sans"/>
                <a:cs typeface="DM Sans"/>
                <a:sym typeface="DM Sans"/>
              </a:rPr>
              <a:t>Box model</a:t>
            </a:r>
            <a:endParaRPr i="0" sz="1350" u="none" cap="none" strike="noStrike">
              <a:solidFill>
                <a:srgbClr val="222222"/>
              </a:solidFill>
              <a:latin typeface="DM Sans"/>
              <a:ea typeface="DM Sans"/>
              <a:cs typeface="DM Sans"/>
              <a:sym typeface="DM Sans"/>
            </a:endParaRPr>
          </a:p>
        </p:txBody>
      </p:sp>
      <p:cxnSp>
        <p:nvCxnSpPr>
          <p:cNvPr id="123" name="Google Shape;123;p21"/>
          <p:cNvCxnSpPr/>
          <p:nvPr/>
        </p:nvCxnSpPr>
        <p:spPr>
          <a:xfrm>
            <a:off x="4374500" y="2890563"/>
            <a:ext cx="958200" cy="0"/>
          </a:xfrm>
          <a:prstGeom prst="straightConnector1">
            <a:avLst/>
          </a:prstGeom>
          <a:noFill/>
          <a:ln cap="flat" cmpd="sng" w="9525">
            <a:solidFill>
              <a:srgbClr val="CCCCCC"/>
            </a:solidFill>
            <a:prstDash val="solid"/>
            <a:round/>
            <a:headEnd len="med" w="med" type="oval"/>
            <a:tailEnd len="med" w="med" type="oval"/>
          </a:ln>
        </p:spPr>
      </p:cxnSp>
      <p:sp>
        <p:nvSpPr>
          <p:cNvPr id="124" name="Google Shape;124;p21"/>
          <p:cNvSpPr/>
          <p:nvPr/>
        </p:nvSpPr>
        <p:spPr>
          <a:xfrm>
            <a:off x="5310308" y="2733684"/>
            <a:ext cx="1373100" cy="2988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222222"/>
                </a:solidFill>
                <a:latin typeface="DM Sans"/>
                <a:ea typeface="DM Sans"/>
                <a:cs typeface="DM Sans"/>
                <a:sym typeface="DM Sans"/>
              </a:rPr>
              <a:t>Bug de Display</a:t>
            </a:r>
            <a:endParaRPr i="0" sz="1350" u="none" cap="none" strike="noStrike">
              <a:solidFill>
                <a:srgbClr val="222222"/>
              </a:solidFill>
              <a:latin typeface="DM Sans"/>
              <a:ea typeface="DM Sans"/>
              <a:cs typeface="DM Sans"/>
              <a:sym typeface="DM Sans"/>
            </a:endParaRPr>
          </a:p>
        </p:txBody>
      </p:sp>
      <p:cxnSp>
        <p:nvCxnSpPr>
          <p:cNvPr id="125" name="Google Shape;125;p21"/>
          <p:cNvCxnSpPr/>
          <p:nvPr/>
        </p:nvCxnSpPr>
        <p:spPr>
          <a:xfrm>
            <a:off x="1350750" y="2803878"/>
            <a:ext cx="0" cy="446100"/>
          </a:xfrm>
          <a:prstGeom prst="straightConnector1">
            <a:avLst/>
          </a:prstGeom>
          <a:noFill/>
          <a:ln cap="flat" cmpd="sng" w="9525">
            <a:solidFill>
              <a:srgbClr val="CCCCCC"/>
            </a:solidFill>
            <a:prstDash val="solid"/>
            <a:round/>
            <a:headEnd len="med" w="med" type="oval"/>
            <a:tailEnd len="med" w="med" type="oval"/>
          </a:ln>
        </p:spPr>
      </p:cxnSp>
      <p:sp>
        <p:nvSpPr>
          <p:cNvPr id="126" name="Google Shape;126;p21"/>
          <p:cNvSpPr/>
          <p:nvPr/>
        </p:nvSpPr>
        <p:spPr>
          <a:xfrm>
            <a:off x="624300" y="3507854"/>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FFFFFF"/>
                </a:solidFill>
                <a:latin typeface="DM Sans"/>
                <a:ea typeface="DM Sans"/>
                <a:cs typeface="DM Sans"/>
                <a:sym typeface="DM Sans"/>
              </a:rPr>
              <a:t>Posiciones</a:t>
            </a:r>
            <a:endParaRPr i="0" sz="1350" u="none" cap="none" strike="noStrike">
              <a:solidFill>
                <a:srgbClr val="FFFFFF"/>
              </a:solidFill>
              <a:latin typeface="DM Sans"/>
              <a:ea typeface="DM Sans"/>
              <a:cs typeface="DM Sans"/>
              <a:sym typeface="DM Sans"/>
            </a:endParaRPr>
          </a:p>
        </p:txBody>
      </p:sp>
      <p:cxnSp>
        <p:nvCxnSpPr>
          <p:cNvPr id="127" name="Google Shape;127;p21"/>
          <p:cNvCxnSpPr/>
          <p:nvPr/>
        </p:nvCxnSpPr>
        <p:spPr>
          <a:xfrm>
            <a:off x="2077200" y="3795886"/>
            <a:ext cx="958200" cy="0"/>
          </a:xfrm>
          <a:prstGeom prst="straightConnector1">
            <a:avLst/>
          </a:prstGeom>
          <a:noFill/>
          <a:ln cap="flat" cmpd="sng" w="9525">
            <a:solidFill>
              <a:srgbClr val="CCCCCC"/>
            </a:solidFill>
            <a:prstDash val="solid"/>
            <a:round/>
            <a:headEnd len="med" w="med" type="oval"/>
            <a:tailEnd len="med" w="med" type="oval"/>
          </a:ln>
        </p:spPr>
      </p:cxnSp>
      <p:sp>
        <p:nvSpPr>
          <p:cNvPr id="128" name="Google Shape;128;p21"/>
          <p:cNvSpPr/>
          <p:nvPr/>
        </p:nvSpPr>
        <p:spPr>
          <a:xfrm>
            <a:off x="3013008" y="3659650"/>
            <a:ext cx="1373100" cy="2988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222222"/>
                </a:solidFill>
                <a:latin typeface="DM Sans"/>
                <a:ea typeface="DM Sans"/>
                <a:cs typeface="DM Sans"/>
                <a:sym typeface="DM Sans"/>
              </a:rPr>
              <a:t>Position</a:t>
            </a:r>
            <a:endParaRPr i="0" sz="1350" u="none" cap="none" strike="noStrike">
              <a:solidFill>
                <a:srgbClr val="222222"/>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84"/>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714" name="Google Shape;714;p84"/>
          <p:cNvSpPr txBox="1"/>
          <p:nvPr/>
        </p:nvSpPr>
        <p:spPr>
          <a:xfrm>
            <a:off x="3641425" y="902250"/>
            <a:ext cx="4987200" cy="67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rgbClr val="83AEFB"/>
              </a:solidFill>
              <a:latin typeface="DM Sans"/>
              <a:ea typeface="DM Sans"/>
              <a:cs typeface="DM Sans"/>
              <a:sym typeface="DM Sans"/>
            </a:endParaRPr>
          </a:p>
        </p:txBody>
      </p:sp>
      <p:sp>
        <p:nvSpPr>
          <p:cNvPr id="715" name="Google Shape;715;p84"/>
          <p:cNvSpPr txBox="1"/>
          <p:nvPr/>
        </p:nvSpPr>
        <p:spPr>
          <a:xfrm>
            <a:off x="3641425" y="20216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716" name="Google Shape;716;p84"/>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717" name="Google Shape;717;p84"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5"/>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723" name="Google Shape;723;p85"/>
          <p:cNvGrpSpPr/>
          <p:nvPr/>
        </p:nvGrpSpPr>
        <p:grpSpPr>
          <a:xfrm>
            <a:off x="4202550" y="994173"/>
            <a:ext cx="738900" cy="738900"/>
            <a:chOff x="4202550" y="994173"/>
            <a:chExt cx="738900" cy="738900"/>
          </a:xfrm>
        </p:grpSpPr>
        <p:sp>
          <p:nvSpPr>
            <p:cNvPr id="724" name="Google Shape;724;p8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25" name="Google Shape;725;p8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6"/>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731" name="Google Shape;731;p86"/>
          <p:cNvGrpSpPr/>
          <p:nvPr/>
        </p:nvGrpSpPr>
        <p:grpSpPr>
          <a:xfrm>
            <a:off x="457358" y="468285"/>
            <a:ext cx="431074" cy="431074"/>
            <a:chOff x="4202550" y="994173"/>
            <a:chExt cx="738900" cy="738900"/>
          </a:xfrm>
        </p:grpSpPr>
        <p:sp>
          <p:nvSpPr>
            <p:cNvPr id="732" name="Google Shape;732;p8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33" name="Google Shape;733;p8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734" name="Google Shape;734;p8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735" name="Google Shape;735;p86"/>
          <p:cNvSpPr txBox="1"/>
          <p:nvPr/>
        </p:nvSpPr>
        <p:spPr>
          <a:xfrm>
            <a:off x="457350" y="1725800"/>
            <a:ext cx="5867400" cy="161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Referencias de reglas tipográficas</a:t>
            </a:r>
            <a:r>
              <a:rPr b="1" lang="es" sz="1350">
                <a:solidFill>
                  <a:schemeClr val="dk1"/>
                </a:solidFill>
                <a:latin typeface="DM Sans"/>
                <a:ea typeface="DM Sans"/>
                <a:cs typeface="DM Sans"/>
                <a:sym typeface="DM Sans"/>
              </a:rPr>
              <a:t> </a:t>
            </a:r>
            <a:r>
              <a:rPr lang="es" sz="1350">
                <a:solidFill>
                  <a:srgbClr val="595959"/>
                </a:solidFill>
                <a:latin typeface="DM Sans"/>
                <a:ea typeface="DM Sans"/>
                <a:cs typeface="DM Sans"/>
                <a:sym typeface="DM Sans"/>
              </a:rPr>
              <a:t>| </a:t>
            </a:r>
            <a:r>
              <a:rPr b="1" lang="es" sz="1350">
                <a:solidFill>
                  <a:srgbClr val="595959"/>
                </a:solidFill>
                <a:latin typeface="DM Sans"/>
                <a:ea typeface="DM Sans"/>
                <a:cs typeface="DM Sans"/>
                <a:sym typeface="DM Sans"/>
              </a:rPr>
              <a:t>CSS Reference</a:t>
            </a:r>
            <a:endParaRPr b="1" sz="1350">
              <a:solidFill>
                <a:srgbClr val="595959"/>
              </a:solidFill>
              <a:latin typeface="DM Sans"/>
              <a:ea typeface="DM Sans"/>
              <a:cs typeface="DM Sans"/>
              <a:sym typeface="DM Sans"/>
            </a:endParaRPr>
          </a:p>
          <a:p>
            <a:pPr indent="-314325" lvl="0" marL="457200" rtl="0" algn="l">
              <a:lnSpc>
                <a:spcPct val="115000"/>
              </a:lnSpc>
              <a:spcBef>
                <a:spcPts val="600"/>
              </a:spcBef>
              <a:spcAft>
                <a:spcPts val="0"/>
              </a:spcAft>
              <a:buClr>
                <a:schemeClr val="accent4"/>
              </a:buClr>
              <a:buSzPts val="1350"/>
              <a:buFont typeface="DM Sans"/>
              <a:buChar char="✓"/>
            </a:pPr>
            <a:r>
              <a:rPr lang="es" sz="1350" u="sng">
                <a:solidFill>
                  <a:schemeClr val="accent5"/>
                </a:solidFill>
                <a:latin typeface="DM Sans"/>
                <a:ea typeface="DM Sans"/>
                <a:cs typeface="DM Sans"/>
                <a:sym typeface="DM Sans"/>
                <a:hlinkClick r:id="rId5">
                  <a:extLst>
                    <a:ext uri="{A12FA001-AC4F-418D-AE19-62706E023703}">
                      <ahyp:hlinkClr val="tx"/>
                    </a:ext>
                  </a:extLst>
                </a:hlinkClick>
              </a:rPr>
              <a:t>Referencias de box model</a:t>
            </a:r>
            <a:r>
              <a:rPr b="1" lang="es" sz="1350">
                <a:solidFill>
                  <a:schemeClr val="dk1"/>
                </a:solidFill>
                <a:latin typeface="DM Sans"/>
                <a:ea typeface="DM Sans"/>
                <a:cs typeface="DM Sans"/>
                <a:sym typeface="DM Sans"/>
              </a:rPr>
              <a:t> </a:t>
            </a:r>
            <a:r>
              <a:rPr lang="es" sz="1350">
                <a:solidFill>
                  <a:schemeClr val="dk2"/>
                </a:solidFill>
                <a:latin typeface="DM Sans"/>
                <a:ea typeface="DM Sans"/>
                <a:cs typeface="DM Sans"/>
                <a:sym typeface="DM Sans"/>
              </a:rPr>
              <a:t>| </a:t>
            </a:r>
            <a:r>
              <a:rPr b="1" lang="es" sz="1350">
                <a:solidFill>
                  <a:schemeClr val="dk2"/>
                </a:solidFill>
                <a:latin typeface="DM Sans"/>
                <a:ea typeface="DM Sans"/>
                <a:cs typeface="DM Sans"/>
                <a:sym typeface="DM Sans"/>
              </a:rPr>
              <a:t>CSS Reference</a:t>
            </a:r>
            <a:endParaRPr b="1" sz="1350">
              <a:solidFill>
                <a:schemeClr val="dk1"/>
              </a:solidFill>
              <a:latin typeface="DM Sans"/>
              <a:ea typeface="DM Sans"/>
              <a:cs typeface="DM Sans"/>
              <a:sym typeface="DM Sans"/>
            </a:endParaRPr>
          </a:p>
          <a:p>
            <a:pPr indent="-314325" lvl="0" marL="457200" rtl="0" algn="l">
              <a:lnSpc>
                <a:spcPct val="115000"/>
              </a:lnSpc>
              <a:spcBef>
                <a:spcPts val="60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6">
                  <a:extLst>
                    <a:ext uri="{A12FA001-AC4F-418D-AE19-62706E023703}">
                      <ahyp:hlinkClr val="tx"/>
                    </a:ext>
                  </a:extLst>
                </a:hlinkClick>
              </a:rPr>
              <a:t>Aplicación para generar paletas de colores</a:t>
            </a:r>
            <a:r>
              <a:rPr b="1" lang="es" sz="1350">
                <a:solidFill>
                  <a:schemeClr val="dk1"/>
                </a:solidFill>
                <a:latin typeface="DM Sans"/>
                <a:ea typeface="DM Sans"/>
                <a:cs typeface="DM Sans"/>
                <a:sym typeface="DM Sans"/>
              </a:rPr>
              <a:t> </a:t>
            </a:r>
            <a:r>
              <a:rPr lang="es" sz="1350">
                <a:solidFill>
                  <a:srgbClr val="595959"/>
                </a:solidFill>
                <a:latin typeface="DM Sans"/>
                <a:ea typeface="DM Sans"/>
                <a:cs typeface="DM Sans"/>
                <a:sym typeface="DM Sans"/>
              </a:rPr>
              <a:t>| </a:t>
            </a:r>
            <a:r>
              <a:rPr b="1" lang="es" sz="1350">
                <a:solidFill>
                  <a:srgbClr val="595959"/>
                </a:solidFill>
                <a:latin typeface="DM Sans"/>
                <a:ea typeface="DM Sans"/>
                <a:cs typeface="DM Sans"/>
                <a:sym typeface="DM Sans"/>
              </a:rPr>
              <a:t>Palette App</a:t>
            </a:r>
            <a:endParaRPr b="1" sz="1350">
              <a:solidFill>
                <a:srgbClr val="595959"/>
              </a:solidFill>
              <a:latin typeface="DM Sans"/>
              <a:ea typeface="DM Sans"/>
              <a:cs typeface="DM Sans"/>
              <a:sym typeface="DM Sans"/>
            </a:endParaRPr>
          </a:p>
          <a:p>
            <a:pPr indent="-314325" lvl="0" marL="457200" rtl="0" algn="l">
              <a:lnSpc>
                <a:spcPct val="115000"/>
              </a:lnSpc>
              <a:spcBef>
                <a:spcPts val="600"/>
              </a:spcBef>
              <a:spcAft>
                <a:spcPts val="600"/>
              </a:spcAft>
              <a:buClr>
                <a:schemeClr val="accent4"/>
              </a:buClr>
              <a:buSzPts val="1350"/>
              <a:buFont typeface="DM Sans"/>
              <a:buChar char="✓"/>
            </a:pPr>
            <a:r>
              <a:rPr lang="es" sz="1350" u="sng">
                <a:solidFill>
                  <a:srgbClr val="83AEFB"/>
                </a:solidFill>
                <a:latin typeface="DM Sans"/>
                <a:ea typeface="DM Sans"/>
                <a:cs typeface="DM Sans"/>
                <a:sym typeface="DM Sans"/>
                <a:hlinkClick r:id="rId7">
                  <a:extLst>
                    <a:ext uri="{A12FA001-AC4F-418D-AE19-62706E023703}">
                      <ahyp:hlinkClr val="tx"/>
                    </a:ext>
                  </a:extLst>
                </a:hlinkClick>
              </a:rPr>
              <a:t>Aplicación para generar paletas de colores</a:t>
            </a:r>
            <a:r>
              <a:rPr b="1" i="1" lang="es" sz="1350">
                <a:solidFill>
                  <a:schemeClr val="dk1"/>
                </a:solidFill>
                <a:latin typeface="DM Sans"/>
                <a:ea typeface="DM Sans"/>
                <a:cs typeface="DM Sans"/>
                <a:sym typeface="DM Sans"/>
              </a:rPr>
              <a:t> </a:t>
            </a:r>
            <a:r>
              <a:rPr lang="es" sz="1350">
                <a:solidFill>
                  <a:srgbClr val="595959"/>
                </a:solidFill>
                <a:latin typeface="DM Sans"/>
                <a:ea typeface="DM Sans"/>
                <a:cs typeface="DM Sans"/>
                <a:sym typeface="DM Sans"/>
              </a:rPr>
              <a:t>| </a:t>
            </a:r>
            <a:r>
              <a:rPr b="1" lang="es" sz="1350">
                <a:solidFill>
                  <a:srgbClr val="595959"/>
                </a:solidFill>
                <a:latin typeface="DM Sans"/>
                <a:ea typeface="DM Sans"/>
                <a:cs typeface="DM Sans"/>
                <a:sym typeface="DM Sans"/>
              </a:rPr>
              <a:t>Lyft Design</a:t>
            </a:r>
            <a:endParaRPr b="1" sz="1350">
              <a:solidFill>
                <a:srgbClr val="595959"/>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a:t>
            </a:r>
            <a:endParaRPr b="0" i="0" sz="4000" u="none" cap="none" strike="noStrike">
              <a:solidFill>
                <a:schemeClr val="lt1"/>
              </a:solidFill>
              <a:latin typeface="DM Sans"/>
              <a:ea typeface="DM Sans"/>
              <a:cs typeface="DM Sans"/>
              <a:sym typeface="DM Sans"/>
            </a:endParaRPr>
          </a:p>
        </p:txBody>
      </p:sp>
      <p:sp>
        <p:nvSpPr>
          <p:cNvPr id="741" name="Google Shape;741;p87"/>
          <p:cNvSpPr txBox="1"/>
          <p:nvPr/>
        </p:nvSpPr>
        <p:spPr>
          <a:xfrm>
            <a:off x="2109143" y="2502363"/>
            <a:ext cx="49257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Tipografía</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Box modeling</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Display</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Posiciones</a:t>
            </a:r>
            <a:endParaRPr sz="1350">
              <a:solidFill>
                <a:schemeClr val="lt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lang="es" sz="5000">
                <a:solidFill>
                  <a:srgbClr val="E8E7E3"/>
                </a:solidFil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47" name="Google Shape;747;p8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N°0</a:t>
            </a:r>
            <a:r>
              <a:rPr lang="es" sz="1600">
                <a:solidFill>
                  <a:schemeClr val="dk1"/>
                </a:solidFill>
                <a:latin typeface="DM Sans"/>
                <a:ea typeface="DM Sans"/>
                <a:cs typeface="DM Sans"/>
                <a:sym typeface="DM Sans"/>
              </a:rPr>
              <a:t>3 - Parte I</a:t>
            </a:r>
            <a:endParaRPr b="0" i="0" sz="1400" u="none" cap="none" strike="noStrike">
              <a:solidFill>
                <a:srgbClr val="000000"/>
              </a:solidFill>
              <a:latin typeface="DM Sans"/>
              <a:ea typeface="DM Sans"/>
              <a:cs typeface="DM Sans"/>
              <a:sym typeface="DM Sans"/>
            </a:endParaRPr>
          </a:p>
        </p:txBody>
      </p:sp>
      <p:sp>
        <p:nvSpPr>
          <p:cNvPr id="753" name="Google Shape;753;p89"/>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754" name="Google Shape;754;p89"/>
          <p:cNvSpPr txBox="1"/>
          <p:nvPr/>
        </p:nvSpPr>
        <p:spPr>
          <a:xfrm>
            <a:off x="465275" y="1788450"/>
            <a:ext cx="3834600" cy="262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s" sz="1350">
                <a:solidFill>
                  <a:schemeClr val="dk1"/>
                </a:solidFill>
                <a:highlight>
                  <a:schemeClr val="accent6"/>
                </a:highlight>
                <a:latin typeface="DM Sans"/>
                <a:ea typeface="DM Sans"/>
                <a:cs typeface="DM Sans"/>
                <a:sym typeface="DM Sans"/>
              </a:rPr>
              <a:t>Camel Case (Joroba de camello):</a:t>
            </a:r>
            <a:r>
              <a:rPr lang="es" sz="1350">
                <a:solidFill>
                  <a:schemeClr val="dk1"/>
                </a:solidFill>
                <a:highlight>
                  <a:schemeClr val="accent6"/>
                </a:highlight>
                <a:latin typeface="DM Sans"/>
                <a:ea typeface="DM Sans"/>
                <a:cs typeface="DM Sans"/>
                <a:sym typeface="DM Sans"/>
              </a:rPr>
              <a:t> </a:t>
            </a:r>
            <a:r>
              <a:rPr lang="es" sz="1350">
                <a:solidFill>
                  <a:schemeClr val="dk1"/>
                </a:solidFill>
                <a:latin typeface="DM Sans"/>
                <a:ea typeface="DM Sans"/>
                <a:cs typeface="DM Sans"/>
                <a:sym typeface="DM Sans"/>
              </a:rPr>
              <a:t>es un estilo de escritura que permite que se puedan leer de forma más simple palabras compuestas.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Box model: </a:t>
            </a:r>
            <a:r>
              <a:rPr lang="es" sz="1350">
                <a:solidFill>
                  <a:schemeClr val="dk1"/>
                </a:solidFill>
                <a:latin typeface="DM Sans"/>
                <a:ea typeface="DM Sans"/>
                <a:cs typeface="DM Sans"/>
                <a:sym typeface="DM Sans"/>
              </a:rPr>
              <a:t>el concepto de que “todo es una caja”, da lugar al modelo de posicionamiento box model. Sin importar si son de línea o de bloque (pero tienen su incidencia en lo que sean), todas las etiquetas tienen propiedades en común.</a:t>
            </a:r>
            <a:endParaRPr b="1" sz="1350">
              <a:solidFill>
                <a:schemeClr val="dk1"/>
              </a:solidFill>
              <a:highlight>
                <a:srgbClr val="EAFF6A"/>
              </a:highlight>
              <a:latin typeface="DM Sans"/>
              <a:ea typeface="DM Sans"/>
              <a:cs typeface="DM Sans"/>
              <a:sym typeface="DM Sans"/>
            </a:endParaRPr>
          </a:p>
        </p:txBody>
      </p:sp>
      <p:sp>
        <p:nvSpPr>
          <p:cNvPr id="755" name="Google Shape;755;p89"/>
          <p:cNvSpPr txBox="1"/>
          <p:nvPr/>
        </p:nvSpPr>
        <p:spPr>
          <a:xfrm>
            <a:off x="4519500" y="1788450"/>
            <a:ext cx="38346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chemeClr val="accent6"/>
                </a:highlight>
                <a:latin typeface="DM Sans"/>
                <a:ea typeface="DM Sans"/>
                <a:cs typeface="DM Sans"/>
                <a:sym typeface="DM Sans"/>
              </a:rPr>
              <a:t>Width: </a:t>
            </a:r>
            <a:r>
              <a:rPr lang="es" sz="1350">
                <a:solidFill>
                  <a:schemeClr val="dk1"/>
                </a:solidFill>
                <a:latin typeface="DM Sans"/>
                <a:ea typeface="DM Sans"/>
                <a:cs typeface="DM Sans"/>
                <a:sym typeface="DM Sans"/>
              </a:rPr>
              <a:t>es la propiedad CSS que controla la anchura de la caja de los elementos.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chemeClr val="accent6"/>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chemeClr val="accent6"/>
                </a:highlight>
                <a:latin typeface="DM Sans"/>
                <a:ea typeface="DM Sans"/>
                <a:cs typeface="DM Sans"/>
                <a:sym typeface="DM Sans"/>
              </a:rPr>
              <a:t>Height: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la propiedad CSS que controla la altura de la caja de los elementos.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chemeClr val="accent6"/>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chemeClr val="accent6"/>
                </a:highlight>
                <a:latin typeface="DM Sans"/>
                <a:ea typeface="DM Sans"/>
                <a:cs typeface="DM Sans"/>
                <a:sym typeface="DM Sans"/>
              </a:rPr>
              <a:t>Overflow:</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una propiedad que tiene 4 valores posibles. Ellos son: visible, hidden, scroll y auto.</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0"/>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N°0</a:t>
            </a:r>
            <a:r>
              <a:rPr lang="es" sz="1600">
                <a:solidFill>
                  <a:schemeClr val="dk1"/>
                </a:solidFill>
                <a:latin typeface="DM Sans"/>
                <a:ea typeface="DM Sans"/>
                <a:cs typeface="DM Sans"/>
                <a:sym typeface="DM Sans"/>
              </a:rPr>
              <a:t>3 - Parte I</a:t>
            </a:r>
            <a:endParaRPr b="0" i="0" sz="1400" u="none" cap="none" strike="noStrike">
              <a:solidFill>
                <a:srgbClr val="000000"/>
              </a:solidFill>
              <a:latin typeface="DM Sans"/>
              <a:ea typeface="DM Sans"/>
              <a:cs typeface="DM Sans"/>
              <a:sym typeface="DM Sans"/>
            </a:endParaRPr>
          </a:p>
        </p:txBody>
      </p:sp>
      <p:sp>
        <p:nvSpPr>
          <p:cNvPr id="761" name="Google Shape;761;p90"/>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762" name="Google Shape;762;p90"/>
          <p:cNvSpPr txBox="1"/>
          <p:nvPr/>
        </p:nvSpPr>
        <p:spPr>
          <a:xfrm>
            <a:off x="465275" y="1561175"/>
            <a:ext cx="38346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chemeClr val="accent6"/>
                </a:highlight>
                <a:latin typeface="DM Sans"/>
                <a:ea typeface="DM Sans"/>
                <a:cs typeface="DM Sans"/>
                <a:sym typeface="DM Sans"/>
              </a:rPr>
              <a:t>Padding (relleno): </a:t>
            </a:r>
            <a:r>
              <a:rPr lang="es" sz="1350">
                <a:solidFill>
                  <a:schemeClr val="dk1"/>
                </a:solidFill>
                <a:latin typeface="DM Sans"/>
                <a:ea typeface="DM Sans"/>
                <a:cs typeface="DM Sans"/>
                <a:sym typeface="DM Sans"/>
              </a:rPr>
              <a:t>las propiedades padding-top, padding-right, padding-bottom y padding-left, se utilizan para definir los espacios internos de cada uno de los lados del elemento, por separado.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chemeClr val="accent6"/>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chemeClr val="accent6"/>
                </a:highlight>
                <a:latin typeface="DM Sans"/>
                <a:ea typeface="DM Sans"/>
                <a:cs typeface="DM Sans"/>
                <a:sym typeface="DM Sans"/>
              </a:rPr>
              <a:t>Border:</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las propiedades border-top, border-right, border-bottom, y border-left, se utilizan para definir los bordes de cada lado del elemento por separado.</a:t>
            </a:r>
            <a:endParaRPr b="1" sz="1350">
              <a:solidFill>
                <a:schemeClr val="dk1"/>
              </a:solidFill>
              <a:highlight>
                <a:srgbClr val="EAFF6A"/>
              </a:highlight>
              <a:latin typeface="DM Sans"/>
              <a:ea typeface="DM Sans"/>
              <a:cs typeface="DM Sans"/>
              <a:sym typeface="DM Sans"/>
            </a:endParaRPr>
          </a:p>
        </p:txBody>
      </p:sp>
      <p:sp>
        <p:nvSpPr>
          <p:cNvPr id="763" name="Google Shape;763;p90"/>
          <p:cNvSpPr txBox="1"/>
          <p:nvPr/>
        </p:nvSpPr>
        <p:spPr>
          <a:xfrm>
            <a:off x="4596125" y="1639200"/>
            <a:ext cx="3834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chemeClr val="accent6"/>
                </a:highlight>
                <a:latin typeface="DM Sans"/>
                <a:ea typeface="DM Sans"/>
                <a:cs typeface="DM Sans"/>
                <a:sym typeface="DM Sans"/>
              </a:rPr>
              <a:t>Margin (márgenes): </a:t>
            </a:r>
            <a:r>
              <a:rPr lang="es" sz="1350">
                <a:solidFill>
                  <a:schemeClr val="dk1"/>
                </a:solidFill>
                <a:latin typeface="DM Sans"/>
                <a:ea typeface="DM Sans"/>
                <a:cs typeface="DM Sans"/>
                <a:sym typeface="DM Sans"/>
              </a:rPr>
              <a:t>las propiedades margin-top, margin-right, margin-bottom y margin-left, se utilizan para definir los márgenes de cada uno de los lados del elemento por separado.</a:t>
            </a:r>
            <a:endParaRPr b="1" sz="1350">
              <a:solidFill>
                <a:schemeClr val="dk1"/>
              </a:solidFill>
              <a:highlight>
                <a:schemeClr val="accent6"/>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769" name="Google Shape;769;p91"/>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770" name="Google Shape;770;p91"/>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el modelo flexbox de disposición de elementos.</a:t>
            </a:r>
            <a:endParaRPr b="0" i="0" sz="1350" u="none" cap="none" strike="noStrike">
              <a:solidFill>
                <a:schemeClr val="lt1"/>
              </a:solidFill>
              <a:latin typeface="DM Sans"/>
              <a:ea typeface="DM Sans"/>
              <a:cs typeface="DM Sans"/>
              <a:sym typeface="DM Sans"/>
            </a:endParaRPr>
          </a:p>
        </p:txBody>
      </p:sp>
      <p:pic>
        <p:nvPicPr>
          <p:cNvPr id="771" name="Google Shape;771;p91"/>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772" name="Google Shape;772;p91"/>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Aplicar </a:t>
            </a:r>
            <a:r>
              <a:rPr lang="es" sz="1350">
                <a:solidFill>
                  <a:schemeClr val="lt1"/>
                </a:solidFill>
                <a:latin typeface="DM Sans"/>
                <a:ea typeface="DM Sans"/>
                <a:cs typeface="DM Sans"/>
                <a:sym typeface="DM Sans"/>
              </a:rPr>
              <a:t>sus diferentes variantes</a:t>
            </a:r>
            <a:r>
              <a:rPr b="1" lang="es" sz="1350">
                <a:solidFill>
                  <a:schemeClr val="lt1"/>
                </a:solidFill>
                <a:latin typeface="DM Sans"/>
                <a:ea typeface="DM Sans"/>
                <a:cs typeface="DM Sans"/>
                <a:sym typeface="DM Sans"/>
              </a:rPr>
              <a:t>.</a:t>
            </a:r>
            <a:endParaRPr b="1" i="0" sz="1350" u="none" cap="none" strike="noStrike">
              <a:solidFill>
                <a:schemeClr val="lt1"/>
              </a:solidFill>
              <a:latin typeface="DM Sans"/>
              <a:ea typeface="DM Sans"/>
              <a:cs typeface="DM Sans"/>
              <a:sym typeface="DM Sans"/>
            </a:endParaRPr>
          </a:p>
        </p:txBody>
      </p:sp>
      <p:pic>
        <p:nvPicPr>
          <p:cNvPr id="773" name="Google Shape;773;p91"/>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774" name="Google Shape;774;p91"/>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Adquirir </a:t>
            </a:r>
            <a:r>
              <a:rPr lang="es" sz="1350">
                <a:solidFill>
                  <a:schemeClr val="lt1"/>
                </a:solidFill>
                <a:latin typeface="DM Sans"/>
                <a:ea typeface="DM Sans"/>
                <a:cs typeface="DM Sans"/>
                <a:sym typeface="DM Sans"/>
              </a:rPr>
              <a:t>los conocimientos necesarios para comprender y crear una página con Flexbox</a:t>
            </a:r>
            <a:endParaRPr i="0" sz="1350" u="none" cap="none" strike="noStrike">
              <a:solidFill>
                <a:schemeClr val="lt1"/>
              </a:solidFill>
              <a:latin typeface="DM Sans"/>
              <a:ea typeface="DM Sans"/>
              <a:cs typeface="DM Sans"/>
              <a:sym typeface="DM Sans"/>
            </a:endParaRPr>
          </a:p>
        </p:txBody>
      </p:sp>
      <p:cxnSp>
        <p:nvCxnSpPr>
          <p:cNvPr id="775" name="Google Shape;775;p91"/>
          <p:cNvCxnSpPr>
            <a:stCxn id="769" idx="2"/>
            <a:endCxn id="771" idx="0"/>
          </p:cNvCxnSpPr>
          <p:nvPr/>
        </p:nvCxnSpPr>
        <p:spPr>
          <a:xfrm flipH="1" rot="-5400000">
            <a:off x="2052975"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776" name="Google Shape;776;p91"/>
          <p:cNvCxnSpPr>
            <a:stCxn id="771" idx="2"/>
            <a:endCxn id="773" idx="0"/>
          </p:cNvCxnSpPr>
          <p:nvPr/>
        </p:nvCxnSpPr>
        <p:spPr>
          <a:xfrm flipH="1" rot="-5400000">
            <a:off x="1953825"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92"/>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782" name="Google Shape;782;p92"/>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783" name="Google Shape;783;p92"/>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784" name="Google Shape;784;p92"/>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785" name="Google Shape;785;p92"/>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786" name="Google Shape;786;p92"/>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3 - Parte I</a:t>
            </a:r>
            <a:endParaRPr b="1" i="0" sz="1600" u="none" cap="none" strike="noStrike">
              <a:solidFill>
                <a:srgbClr val="999999"/>
              </a:solidFill>
              <a:latin typeface="DM Sans"/>
              <a:ea typeface="DM Sans"/>
              <a:cs typeface="DM Sans"/>
              <a:sym typeface="DM Sans"/>
            </a:endParaRPr>
          </a:p>
        </p:txBody>
      </p:sp>
      <p:cxnSp>
        <p:nvCxnSpPr>
          <p:cNvPr id="787" name="Google Shape;787;p92"/>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788" name="Google Shape;788;p92"/>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CSS + Box Modeling</a:t>
            </a:r>
            <a:endParaRPr b="1" i="0" sz="1500" u="none" cap="none" strike="noStrike">
              <a:solidFill>
                <a:srgbClr val="999999"/>
              </a:solidFill>
              <a:latin typeface="DM Sans"/>
              <a:ea typeface="DM Sans"/>
              <a:cs typeface="DM Sans"/>
              <a:sym typeface="DM Sans"/>
            </a:endParaRPr>
          </a:p>
        </p:txBody>
      </p:sp>
      <p:sp>
        <p:nvSpPr>
          <p:cNvPr id="789" name="Google Shape;789;p92"/>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 sz="1200" u="none" cap="none" strike="noStrike">
                <a:solidFill>
                  <a:schemeClr val="lt1"/>
                </a:solidFill>
                <a:latin typeface="DM Sans"/>
                <a:ea typeface="DM Sans"/>
                <a:cs typeface="DM Sans"/>
                <a:sym typeface="DM Sans"/>
              </a:rPr>
              <a:t>0</a:t>
            </a:r>
            <a:r>
              <a:rPr b="1" lang="es" sz="1200">
                <a:solidFill>
                  <a:schemeClr val="lt1"/>
                </a:solidFill>
                <a:latin typeface="DM Sans"/>
                <a:ea typeface="DM Sans"/>
                <a:cs typeface="DM Sans"/>
                <a:sym typeface="DM Sans"/>
              </a:rPr>
              <a:t>3 - Parte II</a:t>
            </a:r>
            <a:endParaRPr b="1" i="0" sz="1600" u="none" cap="none" strike="noStrike">
              <a:solidFill>
                <a:schemeClr val="lt1"/>
              </a:solidFill>
              <a:latin typeface="DM Sans"/>
              <a:ea typeface="DM Sans"/>
              <a:cs typeface="DM Sans"/>
              <a:sym typeface="DM Sans"/>
            </a:endParaRPr>
          </a:p>
        </p:txBody>
      </p:sp>
      <p:cxnSp>
        <p:nvCxnSpPr>
          <p:cNvPr id="790" name="Google Shape;790;p92"/>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791" name="Google Shape;791;p92"/>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Flexbox</a:t>
            </a:r>
            <a:endParaRPr b="1" i="0" sz="1500" u="none" cap="none" strike="noStrike">
              <a:solidFill>
                <a:srgbClr val="EAFF6A"/>
              </a:solidFill>
              <a:latin typeface="DM Sans"/>
              <a:ea typeface="DM Sans"/>
              <a:cs typeface="DM Sans"/>
              <a:sym typeface="DM Sans"/>
            </a:endParaRPr>
          </a:p>
        </p:txBody>
      </p:sp>
      <p:sp>
        <p:nvSpPr>
          <p:cNvPr id="792" name="Google Shape;792;p92"/>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4 - Parte I</a:t>
            </a:r>
            <a:endParaRPr b="1" i="0" sz="1600" u="none" cap="none" strike="noStrike">
              <a:solidFill>
                <a:srgbClr val="999999"/>
              </a:solidFill>
              <a:latin typeface="DM Sans"/>
              <a:ea typeface="DM Sans"/>
              <a:cs typeface="DM Sans"/>
              <a:sym typeface="DM Sans"/>
            </a:endParaRPr>
          </a:p>
        </p:txBody>
      </p:sp>
      <p:cxnSp>
        <p:nvCxnSpPr>
          <p:cNvPr id="793" name="Google Shape;793;p92"/>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794" name="Google Shape;794;p92"/>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Grids</a:t>
            </a:r>
            <a:endParaRPr b="1" i="0" sz="1500" u="none" cap="none" strike="noStrike">
              <a:solidFill>
                <a:srgbClr val="999999"/>
              </a:solidFill>
              <a:latin typeface="DM Sans"/>
              <a:ea typeface="DM Sans"/>
              <a:cs typeface="DM Sans"/>
              <a:sym typeface="DM Sans"/>
            </a:endParaRPr>
          </a:p>
        </p:txBody>
      </p:sp>
      <p:cxnSp>
        <p:nvCxnSpPr>
          <p:cNvPr id="795" name="Google Shape;795;p92"/>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796" name="Google Shape;796;p92"/>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797" name="Google Shape;797;p92"/>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798" name="Google Shape;798;p92"/>
          <p:cNvSpPr txBox="1"/>
          <p:nvPr/>
        </p:nvSpPr>
        <p:spPr>
          <a:xfrm>
            <a:off x="1411100" y="2751075"/>
            <a:ext cx="1778400" cy="1308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Tipografías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Box Modeling</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Display</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chemeClr val="accent4"/>
              </a:buClr>
              <a:buSzPts val="1200"/>
              <a:buFont typeface="DM Sans"/>
              <a:buChar char="✓"/>
            </a:pPr>
            <a:r>
              <a:rPr lang="es" sz="1200">
                <a:solidFill>
                  <a:schemeClr val="lt1"/>
                </a:solidFill>
                <a:latin typeface="DM Sans"/>
                <a:ea typeface="DM Sans"/>
                <a:cs typeface="DM Sans"/>
                <a:sym typeface="DM Sans"/>
              </a:rPr>
              <a:t>Posiciones</a:t>
            </a:r>
            <a:endParaRPr sz="1200">
              <a:solidFill>
                <a:schemeClr val="lt1"/>
              </a:solidFill>
              <a:latin typeface="DM Sans"/>
              <a:ea typeface="DM Sans"/>
              <a:cs typeface="DM Sans"/>
              <a:sym typeface="DM Sans"/>
            </a:endParaRPr>
          </a:p>
        </p:txBody>
      </p:sp>
      <p:sp>
        <p:nvSpPr>
          <p:cNvPr id="799" name="Google Shape;799;p92"/>
          <p:cNvSpPr txBox="1"/>
          <p:nvPr/>
        </p:nvSpPr>
        <p:spPr>
          <a:xfrm>
            <a:off x="5955750" y="2830038"/>
            <a:ext cx="16461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Grids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Grids y Flexbox</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Grids por áreas</a:t>
            </a:r>
            <a:endParaRPr b="0" i="0" sz="1200" u="none" cap="none" strike="noStrike">
              <a:solidFill>
                <a:schemeClr val="lt1"/>
              </a:solidFill>
              <a:latin typeface="DM Sans"/>
              <a:ea typeface="DM Sans"/>
              <a:cs typeface="DM Sans"/>
              <a:sym typeface="DM Sans"/>
            </a:endParaRPr>
          </a:p>
        </p:txBody>
      </p:sp>
      <p:sp>
        <p:nvSpPr>
          <p:cNvPr id="800" name="Google Shape;800;p92"/>
          <p:cNvSpPr txBox="1"/>
          <p:nvPr/>
        </p:nvSpPr>
        <p:spPr>
          <a:xfrm>
            <a:off x="3675513" y="2972363"/>
            <a:ext cx="1646100" cy="867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Flexbox</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Propiedad de padres e hijos</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3"/>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93"/>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807" name="Google Shape;807;p93"/>
          <p:cNvSpPr/>
          <p:nvPr/>
        </p:nvSpPr>
        <p:spPr>
          <a:xfrm>
            <a:off x="3618256" y="14536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es?</a:t>
            </a:r>
            <a:endParaRPr b="0" i="0" sz="1200" u="none" cap="none" strike="noStrike">
              <a:solidFill>
                <a:srgbClr val="222222"/>
              </a:solidFill>
              <a:latin typeface="DM Sans"/>
              <a:ea typeface="DM Sans"/>
              <a:cs typeface="DM Sans"/>
              <a:sym typeface="DM Sans"/>
            </a:endParaRPr>
          </a:p>
        </p:txBody>
      </p:sp>
      <p:sp>
        <p:nvSpPr>
          <p:cNvPr id="808" name="Google Shape;808;p93"/>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Flexbox</a:t>
            </a:r>
            <a:endParaRPr b="0" i="0" sz="1200" u="none" cap="none" strike="noStrike">
              <a:solidFill>
                <a:srgbClr val="FFFFFF"/>
              </a:solidFill>
              <a:latin typeface="DM Sans"/>
              <a:ea typeface="DM Sans"/>
              <a:cs typeface="DM Sans"/>
              <a:sym typeface="DM Sans"/>
            </a:endParaRPr>
          </a:p>
        </p:txBody>
      </p:sp>
      <p:sp>
        <p:nvSpPr>
          <p:cNvPr id="809" name="Google Shape;809;p93"/>
          <p:cNvSpPr/>
          <p:nvPr/>
        </p:nvSpPr>
        <p:spPr>
          <a:xfrm>
            <a:off x="6138255" y="16087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Analizar</a:t>
            </a:r>
            <a:endParaRPr b="0" i="0" sz="1200" u="none" cap="none" strike="noStrike">
              <a:solidFill>
                <a:srgbClr val="222222"/>
              </a:solidFill>
              <a:latin typeface="DM Sans"/>
              <a:ea typeface="DM Sans"/>
              <a:cs typeface="DM Sans"/>
              <a:sym typeface="DM Sans"/>
            </a:endParaRPr>
          </a:p>
        </p:txBody>
      </p:sp>
      <p:sp>
        <p:nvSpPr>
          <p:cNvPr id="810" name="Google Shape;810;p93"/>
          <p:cNvSpPr/>
          <p:nvPr/>
        </p:nvSpPr>
        <p:spPr>
          <a:xfrm>
            <a:off x="6138252" y="226442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Validar</a:t>
            </a:r>
            <a:endParaRPr b="0" i="0" sz="1200" u="none" cap="none" strike="noStrike">
              <a:solidFill>
                <a:srgbClr val="222222"/>
              </a:solidFill>
              <a:latin typeface="DM Sans"/>
              <a:ea typeface="DM Sans"/>
              <a:cs typeface="DM Sans"/>
              <a:sym typeface="DM Sans"/>
            </a:endParaRPr>
          </a:p>
        </p:txBody>
      </p:sp>
      <p:sp>
        <p:nvSpPr>
          <p:cNvPr id="811" name="Google Shape;811;p93"/>
          <p:cNvSpPr/>
          <p:nvPr/>
        </p:nvSpPr>
        <p:spPr>
          <a:xfrm>
            <a:off x="3618256" y="216037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Propiedades de padres e hijos</a:t>
            </a:r>
            <a:endParaRPr b="0" i="0" sz="1200" u="none" cap="none" strike="noStrike">
              <a:solidFill>
                <a:srgbClr val="222222"/>
              </a:solidFill>
              <a:latin typeface="DM Sans"/>
              <a:ea typeface="DM Sans"/>
              <a:cs typeface="DM Sans"/>
              <a:sym typeface="DM Sans"/>
            </a:endParaRPr>
          </a:p>
        </p:txBody>
      </p:sp>
      <p:cxnSp>
        <p:nvCxnSpPr>
          <p:cNvPr id="812" name="Google Shape;812;p93"/>
          <p:cNvCxnSpPr>
            <a:stCxn id="808" idx="3"/>
            <a:endCxn id="807" idx="1"/>
          </p:cNvCxnSpPr>
          <p:nvPr/>
        </p:nvCxnSpPr>
        <p:spPr>
          <a:xfrm>
            <a:off x="1987725" y="1743784"/>
            <a:ext cx="1630500" cy="6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813" name="Google Shape;813;p93"/>
          <p:cNvCxnSpPr>
            <a:stCxn id="807" idx="3"/>
            <a:endCxn id="809" idx="1"/>
          </p:cNvCxnSpPr>
          <p:nvPr/>
        </p:nvCxnSpPr>
        <p:spPr>
          <a:xfrm>
            <a:off x="5215156" y="1743764"/>
            <a:ext cx="923100" cy="300"/>
          </a:xfrm>
          <a:prstGeom prst="straightConnector1">
            <a:avLst/>
          </a:prstGeom>
          <a:noFill/>
          <a:ln cap="flat" cmpd="sng" w="9525">
            <a:solidFill>
              <a:srgbClr val="CCCCCC"/>
            </a:solidFill>
            <a:prstDash val="solid"/>
            <a:round/>
            <a:headEnd len="sm" w="sm" type="none"/>
            <a:tailEnd len="med" w="med" type="oval"/>
          </a:ln>
        </p:spPr>
      </p:cxnSp>
      <p:pic>
        <p:nvPicPr>
          <p:cNvPr id="814" name="Google Shape;814;p93"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cxnSp>
        <p:nvCxnSpPr>
          <p:cNvPr id="815" name="Google Shape;815;p93"/>
          <p:cNvCxnSpPr>
            <a:stCxn id="807" idx="3"/>
          </p:cNvCxnSpPr>
          <p:nvPr/>
        </p:nvCxnSpPr>
        <p:spPr>
          <a:xfrm>
            <a:off x="5215156" y="1743764"/>
            <a:ext cx="907800" cy="646200"/>
          </a:xfrm>
          <a:prstGeom prst="bentConnector3">
            <a:avLst>
              <a:gd fmla="val 50000"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Recapitulación de la clase anterior</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Flexbox</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flexbox?</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6"/>
          <p:cNvSpPr txBox="1"/>
          <p:nvPr/>
        </p:nvSpPr>
        <p:spPr>
          <a:xfrm>
            <a:off x="570250" y="6404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
        <p:nvSpPr>
          <p:cNvPr id="831" name="Google Shape;831;p96"/>
          <p:cNvSpPr txBox="1"/>
          <p:nvPr/>
        </p:nvSpPr>
        <p:spPr>
          <a:xfrm>
            <a:off x="570250" y="1929100"/>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Flexbox es un </a:t>
            </a:r>
            <a:r>
              <a:rPr lang="es" sz="1350">
                <a:highlight>
                  <a:srgbClr val="EAFF6A"/>
                </a:highlight>
                <a:latin typeface="DM Sans"/>
                <a:ea typeface="DM Sans"/>
                <a:cs typeface="DM Sans"/>
                <a:sym typeface="DM Sans"/>
              </a:rPr>
              <a:t>modo de diseño </a:t>
            </a:r>
            <a:r>
              <a:rPr lang="es" sz="1350">
                <a:latin typeface="DM Sans"/>
                <a:ea typeface="DM Sans"/>
                <a:cs typeface="DM Sans"/>
                <a:sym typeface="DM Sans"/>
              </a:rPr>
              <a:t>que nos permite </a:t>
            </a:r>
            <a:r>
              <a:rPr lang="es" sz="1350">
                <a:highlight>
                  <a:srgbClr val="EAFF6A"/>
                </a:highlight>
                <a:latin typeface="DM Sans"/>
                <a:ea typeface="DM Sans"/>
                <a:cs typeface="DM Sans"/>
                <a:sym typeface="DM Sans"/>
              </a:rPr>
              <a:t>crear estructuras para sitios web</a:t>
            </a:r>
            <a:r>
              <a:rPr lang="es" sz="1350">
                <a:latin typeface="DM Sans"/>
                <a:ea typeface="DM Sans"/>
                <a:cs typeface="DM Sans"/>
                <a:sym typeface="DM Sans"/>
              </a:rPr>
              <a:t> de una forma más fácil que con positions.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Con Flexbox podrás posicionar y distribuir los elementos como tú quieras.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832" name="Google Shape;832;p96"/>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833" name="Google Shape;833;p96"/>
          <p:cNvPicPr preferRelativeResize="0"/>
          <p:nvPr/>
        </p:nvPicPr>
        <p:blipFill>
          <a:blip r:embed="rId3">
            <a:alphaModFix/>
          </a:blip>
          <a:stretch>
            <a:fillRect/>
          </a:stretch>
        </p:blipFill>
        <p:spPr>
          <a:xfrm>
            <a:off x="6066124" y="0"/>
            <a:ext cx="3077876"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Características</a:t>
            </a:r>
            <a:endParaRPr b="1" i="0" sz="4000" u="none" cap="none" strike="noStrike">
              <a:solidFill>
                <a:schemeClr val="dk1"/>
              </a:solidFill>
              <a:latin typeface="DM Sans"/>
              <a:ea typeface="DM Sans"/>
              <a:cs typeface="DM Sans"/>
              <a:sym typeface="DM Sans"/>
            </a:endParaRPr>
          </a:p>
        </p:txBody>
      </p:sp>
      <p:sp>
        <p:nvSpPr>
          <p:cNvPr id="839" name="Google Shape;839;p97"/>
          <p:cNvSpPr txBox="1"/>
          <p:nvPr/>
        </p:nvSpPr>
        <p:spPr>
          <a:xfrm>
            <a:off x="476250" y="1662175"/>
            <a:ext cx="5043000" cy="2439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Es un conjunto de propiedades de CSS.</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Se basa en un contenedor (padre) para ordenar a sus ítems (hijos).</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Nos permite posicionar elementos vertical y horizontalmente, establecer cómo se distribuirán, el orden que tendrán e incluso el tamaño en proporción a otros elementos.</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Esto es perfecto para crear diseños adaptables a dispositivos móviles (Responsive Design).</a:t>
            </a:r>
            <a:endParaRPr sz="1350">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Beneficios</a:t>
            </a:r>
            <a:endParaRPr b="1" i="0" sz="4000" u="none" cap="none" strike="noStrike">
              <a:solidFill>
                <a:schemeClr val="dk1"/>
              </a:solidFill>
              <a:latin typeface="DM Sans"/>
              <a:ea typeface="DM Sans"/>
              <a:cs typeface="DM Sans"/>
              <a:sym typeface="DM Sans"/>
            </a:endParaRPr>
          </a:p>
        </p:txBody>
      </p:sp>
      <p:sp>
        <p:nvSpPr>
          <p:cNvPr id="845" name="Google Shape;845;p98"/>
          <p:cNvSpPr txBox="1"/>
          <p:nvPr/>
        </p:nvSpPr>
        <p:spPr>
          <a:xfrm>
            <a:off x="473350" y="1908175"/>
            <a:ext cx="5274000" cy="2211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Distribuir los elementos en sentido vertical y horizontal.</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Facilitar la adaptación del contenido en distintos dispositivos.</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Redefinir el sentido del flujo de los elementos (hacia arriba, hacia abajo, hacia la izquierda o hacia la derecha).</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Alinear los elementos respecto al padre o respecto a sus hermanos.</a:t>
            </a:r>
            <a:endParaRPr sz="1350">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Algo de historia</a:t>
            </a:r>
            <a:endParaRPr b="1" i="0" sz="4000" u="none" cap="none" strike="noStrike">
              <a:solidFill>
                <a:schemeClr val="dk1"/>
              </a:solidFill>
              <a:latin typeface="DM Sans"/>
              <a:ea typeface="DM Sans"/>
              <a:cs typeface="DM Sans"/>
              <a:sym typeface="DM Sans"/>
            </a:endParaRPr>
          </a:p>
        </p:txBody>
      </p:sp>
      <p:sp>
        <p:nvSpPr>
          <p:cNvPr id="851" name="Google Shape;851;p99"/>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Veamos, brevemente, un poco de historia acerca del modo en que ha evolucionado la forma de crear estructuras...</a:t>
            </a:r>
            <a:endParaRPr b="0" i="0" sz="1350" u="none" cap="none" strike="noStrike">
              <a:solidFill>
                <a:srgbClr val="000000"/>
              </a:solidFill>
              <a:latin typeface="DM Sans"/>
              <a:ea typeface="DM Sans"/>
              <a:cs typeface="DM Sans"/>
              <a:sym typeface="DM Sans"/>
            </a:endParaRPr>
          </a:p>
        </p:txBody>
      </p:sp>
      <p:pic>
        <p:nvPicPr>
          <p:cNvPr id="852" name="Google Shape;852;p99"/>
          <p:cNvPicPr preferRelativeResize="0"/>
          <p:nvPr/>
        </p:nvPicPr>
        <p:blipFill>
          <a:blip r:embed="rId3">
            <a:alphaModFix/>
          </a:blip>
          <a:stretch>
            <a:fillRect/>
          </a:stretch>
        </p:blipFill>
        <p:spPr>
          <a:xfrm>
            <a:off x="6066129" y="0"/>
            <a:ext cx="3077871"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0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00"/>
          <p:cNvSpPr txBox="1"/>
          <p:nvPr/>
        </p:nvSpPr>
        <p:spPr>
          <a:xfrm>
            <a:off x="495825" y="326800"/>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Antes se usaban mucho las tablas</a:t>
            </a:r>
            <a:endParaRPr b="1" i="0" sz="3500" u="none" cap="none" strike="noStrike">
              <a:solidFill>
                <a:schemeClr val="lt1"/>
              </a:solidFill>
              <a:latin typeface="DM Sans"/>
              <a:ea typeface="DM Sans"/>
              <a:cs typeface="DM Sans"/>
              <a:sym typeface="DM Sans"/>
            </a:endParaRPr>
          </a:p>
        </p:txBody>
      </p:sp>
      <p:pic>
        <p:nvPicPr>
          <p:cNvPr id="859" name="Google Shape;859;p100"/>
          <p:cNvPicPr preferRelativeResize="0"/>
          <p:nvPr/>
        </p:nvPicPr>
        <p:blipFill rotWithShape="1">
          <a:blip r:embed="rId3">
            <a:alphaModFix/>
          </a:blip>
          <a:srcRect b="0" l="0" r="0" t="0"/>
          <a:stretch/>
        </p:blipFill>
        <p:spPr>
          <a:xfrm>
            <a:off x="510700" y="1189150"/>
            <a:ext cx="8122600" cy="3317400"/>
          </a:xfrm>
          <a:prstGeom prst="rect">
            <a:avLst/>
          </a:prstGeom>
          <a:noFill/>
          <a:ln cap="flat" cmpd="sng" w="9525">
            <a:solidFill>
              <a:srgbClr val="D4D4D4"/>
            </a:solidFill>
            <a:prstDash val="solid"/>
            <a:round/>
            <a:headEnd len="sm" w="sm" type="none"/>
            <a:tailEnd len="sm" w="sm" type="none"/>
          </a:ln>
        </p:spPr>
      </p:pic>
      <p:sp>
        <p:nvSpPr>
          <p:cNvPr id="860" name="Google Shape;860;p100"/>
          <p:cNvSpPr txBox="1"/>
          <p:nvPr/>
        </p:nvSpPr>
        <p:spPr>
          <a:xfrm>
            <a:off x="38325" y="4699300"/>
            <a:ext cx="669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DM Sans"/>
                <a:ea typeface="DM Sans"/>
                <a:cs typeface="DM Sans"/>
                <a:sym typeface="DM Sans"/>
              </a:rPr>
              <a:t>Fuente: </a:t>
            </a:r>
            <a:r>
              <a:rPr lang="es" sz="1100" u="sng">
                <a:solidFill>
                  <a:schemeClr val="hlink"/>
                </a:solidFill>
                <a:latin typeface="DM Sans"/>
                <a:ea typeface="DM Sans"/>
                <a:cs typeface="DM Sans"/>
                <a:sym typeface="DM Sans"/>
                <a:hlinkClick r:id="rId4"/>
              </a:rPr>
              <a:t>https://web.archive.org/web/20050810030357/http://www.youtube.com/ </a:t>
            </a:r>
            <a:endParaRPr sz="1100">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01"/>
          <p:cNvSpPr txBox="1"/>
          <p:nvPr/>
        </p:nvSpPr>
        <p:spPr>
          <a:xfrm>
            <a:off x="495825" y="326800"/>
            <a:ext cx="8268900" cy="905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2600">
                <a:solidFill>
                  <a:schemeClr val="lt1"/>
                </a:solidFill>
                <a:latin typeface="DM Sans"/>
                <a:ea typeface="DM Sans"/>
                <a:cs typeface="DM Sans"/>
                <a:sym typeface="DM Sans"/>
              </a:rPr>
              <a:t>Algún tiempo atrás (no tanto)... se usaba el elemento Float</a:t>
            </a:r>
            <a:endParaRPr b="1" i="0" sz="2600" u="none" cap="none" strike="noStrike">
              <a:solidFill>
                <a:schemeClr val="lt1"/>
              </a:solidFill>
              <a:latin typeface="DM Sans"/>
              <a:ea typeface="DM Sans"/>
              <a:cs typeface="DM Sans"/>
              <a:sym typeface="DM Sans"/>
            </a:endParaRPr>
          </a:p>
        </p:txBody>
      </p:sp>
      <p:sp>
        <p:nvSpPr>
          <p:cNvPr id="867" name="Google Shape;867;p101"/>
          <p:cNvSpPr txBox="1"/>
          <p:nvPr/>
        </p:nvSpPr>
        <p:spPr>
          <a:xfrm>
            <a:off x="38325" y="4699300"/>
            <a:ext cx="6695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latin typeface="DM Sans"/>
                <a:ea typeface="DM Sans"/>
                <a:cs typeface="DM Sans"/>
                <a:sym typeface="DM Sans"/>
              </a:rPr>
              <a:t>Fuente: </a:t>
            </a:r>
            <a:r>
              <a:rPr lang="es" sz="1100" u="sng">
                <a:solidFill>
                  <a:schemeClr val="hlink"/>
                </a:solidFill>
                <a:latin typeface="DM Sans"/>
                <a:ea typeface="DM Sans"/>
                <a:cs typeface="DM Sans"/>
                <a:sym typeface="DM Sans"/>
                <a:hlinkClick r:id="rId3"/>
              </a:rPr>
              <a:t>https://web.archive.org/web/20100202095628/http://www.youtube.com/</a:t>
            </a:r>
            <a:endParaRPr sz="11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p:txBody>
      </p:sp>
      <p:pic>
        <p:nvPicPr>
          <p:cNvPr id="868" name="Google Shape;868;p101"/>
          <p:cNvPicPr preferRelativeResize="0"/>
          <p:nvPr/>
        </p:nvPicPr>
        <p:blipFill rotWithShape="1">
          <a:blip r:embed="rId4">
            <a:alphaModFix/>
          </a:blip>
          <a:srcRect b="0" l="0" r="0" t="0"/>
          <a:stretch/>
        </p:blipFill>
        <p:spPr>
          <a:xfrm>
            <a:off x="647400" y="1137750"/>
            <a:ext cx="7849201" cy="3420201"/>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0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02"/>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En la actualidad se aplica Flexbox</a:t>
            </a:r>
            <a:endParaRPr b="1" sz="3500">
              <a:solidFill>
                <a:schemeClr val="lt1"/>
              </a:solidFill>
              <a:latin typeface="DM Sans"/>
              <a:ea typeface="DM Sans"/>
              <a:cs typeface="DM Sans"/>
              <a:sym typeface="DM Sans"/>
            </a:endParaRPr>
          </a:p>
        </p:txBody>
      </p:sp>
      <p:sp>
        <p:nvSpPr>
          <p:cNvPr id="875" name="Google Shape;875;p102"/>
          <p:cNvSpPr txBox="1"/>
          <p:nvPr/>
        </p:nvSpPr>
        <p:spPr>
          <a:xfrm>
            <a:off x="38325" y="4699300"/>
            <a:ext cx="669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DM Sans"/>
                <a:ea typeface="DM Sans"/>
                <a:cs typeface="DM Sans"/>
                <a:sym typeface="DM Sans"/>
              </a:rPr>
              <a:t>Fuente:</a:t>
            </a:r>
            <a:r>
              <a:rPr lang="es" sz="1100" u="sng">
                <a:solidFill>
                  <a:schemeClr val="hlink"/>
                </a:solidFill>
                <a:latin typeface="DM Sans"/>
                <a:ea typeface="DM Sans"/>
                <a:cs typeface="DM Sans"/>
                <a:sym typeface="DM Sans"/>
                <a:hlinkClick r:id="rId3"/>
              </a:rPr>
              <a:t> http://www.youtube.com/</a:t>
            </a:r>
            <a:endParaRPr sz="11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p:txBody>
      </p:sp>
      <p:pic>
        <p:nvPicPr>
          <p:cNvPr id="876" name="Google Shape;876;p102"/>
          <p:cNvPicPr preferRelativeResize="0"/>
          <p:nvPr/>
        </p:nvPicPr>
        <p:blipFill rotWithShape="1">
          <a:blip r:embed="rId4">
            <a:alphaModFix/>
          </a:blip>
          <a:srcRect b="0" l="0" r="0" t="0"/>
          <a:stretch/>
        </p:blipFill>
        <p:spPr>
          <a:xfrm>
            <a:off x="651150" y="1169988"/>
            <a:ext cx="7891348" cy="33557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0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882" name="Google Shape;882;p103"/>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Profe, comparta en su pantalla una página web que aplique </a:t>
            </a:r>
            <a:r>
              <a:rPr b="1" lang="es" sz="2500">
                <a:solidFill>
                  <a:srgbClr val="B7B7B7"/>
                </a:solidFill>
                <a:latin typeface="DM Sans"/>
                <a:ea typeface="DM Sans"/>
                <a:cs typeface="DM Sans"/>
                <a:sym typeface="DM Sans"/>
              </a:rPr>
              <a:t>Flexbox  💻</a:t>
            </a:r>
            <a:endParaRPr b="1"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883" name="Google Shape;883;p103"/>
          <p:cNvGrpSpPr/>
          <p:nvPr/>
        </p:nvGrpSpPr>
        <p:grpSpPr>
          <a:xfrm>
            <a:off x="473351" y="619523"/>
            <a:ext cx="738900" cy="738900"/>
            <a:chOff x="473351" y="619523"/>
            <a:chExt cx="738900" cy="738900"/>
          </a:xfrm>
        </p:grpSpPr>
        <p:sp>
          <p:nvSpPr>
            <p:cNvPr id="884" name="Google Shape;884;p10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5" name="Google Shape;885;p10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grpSp>
        <p:nvGrpSpPr>
          <p:cNvPr id="138" name="Google Shape;138;p23"/>
          <p:cNvGrpSpPr/>
          <p:nvPr/>
        </p:nvGrpSpPr>
        <p:grpSpPr>
          <a:xfrm>
            <a:off x="457338" y="468286"/>
            <a:ext cx="431100" cy="431100"/>
            <a:chOff x="4616400" y="1950761"/>
            <a:chExt cx="431100" cy="431100"/>
          </a:xfrm>
        </p:grpSpPr>
        <p:sp>
          <p:nvSpPr>
            <p:cNvPr id="139" name="Google Shape;139;p23"/>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23"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141" name="Google Shape;141;p23"/>
          <p:cNvSpPr txBox="1"/>
          <p:nvPr/>
        </p:nvSpPr>
        <p:spPr>
          <a:xfrm>
            <a:off x="501450" y="1667050"/>
            <a:ext cx="7098600" cy="264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600"/>
              </a:spcBef>
              <a:spcAft>
                <a:spcPts val="0"/>
              </a:spcAft>
              <a:buClr>
                <a:schemeClr val="dk1"/>
              </a:buClr>
              <a:buSzPts val="1100"/>
              <a:buFont typeface="Arial"/>
              <a:buNone/>
            </a:pPr>
            <a:r>
              <a:rPr lang="es" sz="2000">
                <a:solidFill>
                  <a:srgbClr val="F8F8F8"/>
                </a:solidFill>
                <a:latin typeface="DM Sans"/>
                <a:ea typeface="DM Sans"/>
                <a:cs typeface="DM Sans"/>
                <a:sym typeface="DM Sans"/>
              </a:rPr>
              <a:t>Sabemos que existen </a:t>
            </a:r>
            <a:r>
              <a:rPr b="1" lang="es" sz="2000">
                <a:solidFill>
                  <a:srgbClr val="F8F8F8"/>
                </a:solidFill>
                <a:latin typeface="DM Sans"/>
                <a:ea typeface="DM Sans"/>
                <a:cs typeface="DM Sans"/>
                <a:sym typeface="DM Sans"/>
              </a:rPr>
              <a:t>tres maneras</a:t>
            </a:r>
            <a:r>
              <a:rPr lang="es" sz="2000">
                <a:solidFill>
                  <a:srgbClr val="F8F8F8"/>
                </a:solidFill>
                <a:latin typeface="DM Sans"/>
                <a:ea typeface="DM Sans"/>
                <a:cs typeface="DM Sans"/>
                <a:sym typeface="DM Sans"/>
              </a:rPr>
              <a:t> de aplicar CSS a un documento HTML: </a:t>
            </a:r>
            <a:endParaRPr sz="2000">
              <a:solidFill>
                <a:srgbClr val="F8F8F8"/>
              </a:solidFill>
              <a:latin typeface="DM Sans"/>
              <a:ea typeface="DM Sans"/>
              <a:cs typeface="DM Sans"/>
              <a:sym typeface="DM Sans"/>
            </a:endParaRPr>
          </a:p>
          <a:p>
            <a:pPr indent="-355600" lvl="0" marL="457200" rtl="0" algn="l">
              <a:lnSpc>
                <a:spcPct val="100000"/>
              </a:lnSpc>
              <a:spcBef>
                <a:spcPts val="0"/>
              </a:spcBef>
              <a:spcAft>
                <a:spcPts val="0"/>
              </a:spcAft>
              <a:buClr>
                <a:srgbClr val="F8F8F8"/>
              </a:buClr>
              <a:buSzPts val="2000"/>
              <a:buFont typeface="DM Sans"/>
              <a:buChar char="●"/>
            </a:pPr>
            <a:r>
              <a:rPr lang="es" sz="2000">
                <a:solidFill>
                  <a:srgbClr val="F8F8F8"/>
                </a:solidFill>
                <a:latin typeface="DM Sans"/>
                <a:ea typeface="DM Sans"/>
                <a:cs typeface="DM Sans"/>
                <a:sym typeface="DM Sans"/>
              </a:rPr>
              <a:t>Hacerlo directamente sobre la etiqueta HTML, con el atributo </a:t>
            </a:r>
            <a:r>
              <a:rPr lang="es" sz="2000">
                <a:solidFill>
                  <a:srgbClr val="F8F8F8"/>
                </a:solidFill>
                <a:highlight>
                  <a:schemeClr val="accent4"/>
                </a:highlight>
                <a:latin typeface="DM Sans"/>
                <a:ea typeface="DM Sans"/>
                <a:cs typeface="DM Sans"/>
                <a:sym typeface="DM Sans"/>
              </a:rPr>
              <a:t>style=""</a:t>
            </a:r>
            <a:r>
              <a:rPr lang="es" sz="2000">
                <a:solidFill>
                  <a:srgbClr val="F8F8F8"/>
                </a:solidFill>
                <a:latin typeface="DM Sans"/>
                <a:ea typeface="DM Sans"/>
                <a:cs typeface="DM Sans"/>
                <a:sym typeface="DM Sans"/>
              </a:rPr>
              <a:t> ❌</a:t>
            </a:r>
            <a:endParaRPr sz="2000">
              <a:solidFill>
                <a:srgbClr val="F8F8F8"/>
              </a:solidFill>
              <a:latin typeface="DM Sans"/>
              <a:ea typeface="DM Sans"/>
              <a:cs typeface="DM Sans"/>
              <a:sym typeface="DM Sans"/>
            </a:endParaRPr>
          </a:p>
          <a:p>
            <a:pPr indent="-355600" lvl="0" marL="457200" rtl="0" algn="l">
              <a:lnSpc>
                <a:spcPct val="100000"/>
              </a:lnSpc>
              <a:spcBef>
                <a:spcPts val="0"/>
              </a:spcBef>
              <a:spcAft>
                <a:spcPts val="0"/>
              </a:spcAft>
              <a:buClr>
                <a:srgbClr val="F8F8F8"/>
              </a:buClr>
              <a:buSzPts val="2000"/>
              <a:buFont typeface="DM Sans"/>
              <a:buChar char="●"/>
            </a:pPr>
            <a:r>
              <a:rPr lang="es" sz="2000">
                <a:solidFill>
                  <a:srgbClr val="F8F8F8"/>
                </a:solidFill>
                <a:latin typeface="DM Sans"/>
                <a:ea typeface="DM Sans"/>
                <a:cs typeface="DM Sans"/>
                <a:sym typeface="DM Sans"/>
              </a:rPr>
              <a:t>En el head, insertar la etiqueta </a:t>
            </a:r>
            <a:r>
              <a:rPr lang="es" sz="2000">
                <a:solidFill>
                  <a:srgbClr val="F8F8F8"/>
                </a:solidFill>
                <a:highlight>
                  <a:srgbClr val="EA90FF"/>
                </a:highlight>
                <a:latin typeface="DM Sans"/>
                <a:ea typeface="DM Sans"/>
                <a:cs typeface="DM Sans"/>
                <a:sym typeface="DM Sans"/>
              </a:rPr>
              <a:t>&lt;style&gt;</a:t>
            </a:r>
            <a:r>
              <a:rPr lang="es" sz="2000">
                <a:solidFill>
                  <a:srgbClr val="F8F8F8"/>
                </a:solidFill>
                <a:latin typeface="DM Sans"/>
                <a:ea typeface="DM Sans"/>
                <a:cs typeface="DM Sans"/>
                <a:sym typeface="DM Sans"/>
              </a:rPr>
              <a:t> ❌</a:t>
            </a:r>
            <a:endParaRPr sz="2000">
              <a:solidFill>
                <a:srgbClr val="F8F8F8"/>
              </a:solidFill>
              <a:latin typeface="DM Sans"/>
              <a:ea typeface="DM Sans"/>
              <a:cs typeface="DM Sans"/>
              <a:sym typeface="DM Sans"/>
            </a:endParaRPr>
          </a:p>
          <a:p>
            <a:pPr indent="-355600" lvl="0" marL="457200" rtl="0" algn="l">
              <a:lnSpc>
                <a:spcPct val="100000"/>
              </a:lnSpc>
              <a:spcBef>
                <a:spcPts val="0"/>
              </a:spcBef>
              <a:spcAft>
                <a:spcPts val="0"/>
              </a:spcAft>
              <a:buClr>
                <a:srgbClr val="F8F8F8"/>
              </a:buClr>
              <a:buSzPts val="2000"/>
              <a:buChar char="●"/>
            </a:pPr>
            <a:r>
              <a:rPr lang="es" sz="2000">
                <a:solidFill>
                  <a:srgbClr val="F8F8F8"/>
                </a:solidFill>
                <a:latin typeface="DM Sans"/>
                <a:ea typeface="DM Sans"/>
                <a:cs typeface="DM Sans"/>
                <a:sym typeface="DM Sans"/>
              </a:rPr>
              <a:t>Vincular un archivo externo mediante una etiqueta </a:t>
            </a:r>
            <a:r>
              <a:rPr lang="es" sz="2000">
                <a:solidFill>
                  <a:srgbClr val="F8F8F8"/>
                </a:solidFill>
                <a:highlight>
                  <a:srgbClr val="EA90FF"/>
                </a:highlight>
                <a:latin typeface="DM Sans"/>
                <a:ea typeface="DM Sans"/>
                <a:cs typeface="DM Sans"/>
                <a:sym typeface="DM Sans"/>
              </a:rPr>
              <a:t>&lt;link /&gt; </a:t>
            </a:r>
            <a:r>
              <a:rPr lang="es" sz="2000">
                <a:solidFill>
                  <a:srgbClr val="F8F8F8"/>
                </a:solidFill>
                <a:latin typeface="DM Sans"/>
                <a:ea typeface="DM Sans"/>
                <a:cs typeface="DM Sans"/>
                <a:sym typeface="DM Sans"/>
              </a:rPr>
              <a:t>. En su interior incluimos los atributos </a:t>
            </a:r>
            <a:r>
              <a:rPr i="1" lang="es" sz="2000">
                <a:solidFill>
                  <a:srgbClr val="F8F8F8"/>
                </a:solidFill>
                <a:latin typeface="DM Sans"/>
                <a:ea typeface="DM Sans"/>
                <a:cs typeface="DM Sans"/>
                <a:sym typeface="DM Sans"/>
              </a:rPr>
              <a:t>rel="stylesheet"</a:t>
            </a:r>
            <a:r>
              <a:rPr lang="es" sz="2000">
                <a:solidFill>
                  <a:srgbClr val="F8F8F8"/>
                </a:solidFill>
                <a:latin typeface="DM Sans"/>
                <a:ea typeface="DM Sans"/>
                <a:cs typeface="DM Sans"/>
                <a:sym typeface="DM Sans"/>
              </a:rPr>
              <a:t>, y </a:t>
            </a:r>
            <a:r>
              <a:rPr i="1" lang="es" sz="2000">
                <a:solidFill>
                  <a:srgbClr val="F8F8F8"/>
                </a:solidFill>
                <a:latin typeface="DM Sans"/>
                <a:ea typeface="DM Sans"/>
                <a:cs typeface="DM Sans"/>
                <a:sym typeface="DM Sans"/>
              </a:rPr>
              <a:t>href=""</a:t>
            </a:r>
            <a:r>
              <a:rPr lang="es" sz="2000">
                <a:solidFill>
                  <a:srgbClr val="F8F8F8"/>
                </a:solidFill>
                <a:latin typeface="DM Sans"/>
                <a:ea typeface="DM Sans"/>
                <a:cs typeface="DM Sans"/>
                <a:sym typeface="DM Sans"/>
              </a:rPr>
              <a:t> con la ruta al archivo. ✔️</a:t>
            </a:r>
            <a:endParaRPr sz="2000">
              <a:solidFill>
                <a:srgbClr val="F8F8F8"/>
              </a:solidFill>
              <a:latin typeface="DM Sans"/>
              <a:ea typeface="DM Sans"/>
              <a:cs typeface="DM Sans"/>
              <a:sym typeface="DM Sans"/>
            </a:endParaRPr>
          </a:p>
        </p:txBody>
      </p:sp>
      <p:sp>
        <p:nvSpPr>
          <p:cNvPr id="142" name="Google Shape;142;p2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Conceptos previos</a:t>
            </a:r>
            <a:endParaRPr b="1" i="0" sz="4000" u="none" cap="none" strike="noStrike">
              <a:solidFill>
                <a:srgbClr val="EAFF6A"/>
              </a:solidFill>
              <a:latin typeface="DM Sans"/>
              <a:ea typeface="DM Sans"/>
              <a:cs typeface="DM Sans"/>
              <a:sym typeface="DM Sans"/>
            </a:endParaRPr>
          </a:p>
        </p:txBody>
      </p:sp>
      <p:sp>
        <p:nvSpPr>
          <p:cNvPr id="143" name="Google Shape;143;p2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grpSp>
        <p:nvGrpSpPr>
          <p:cNvPr id="890" name="Google Shape;890;p104"/>
          <p:cNvGrpSpPr/>
          <p:nvPr/>
        </p:nvGrpSpPr>
        <p:grpSpPr>
          <a:xfrm>
            <a:off x="457338" y="468286"/>
            <a:ext cx="431100" cy="431100"/>
            <a:chOff x="4616400" y="1950761"/>
            <a:chExt cx="431100" cy="431100"/>
          </a:xfrm>
        </p:grpSpPr>
        <p:sp>
          <p:nvSpPr>
            <p:cNvPr id="891" name="Google Shape;891;p104"/>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2" name="Google Shape;892;p104"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893" name="Google Shape;893;p104"/>
          <p:cNvSpPr txBox="1"/>
          <p:nvPr/>
        </p:nvSpPr>
        <p:spPr>
          <a:xfrm>
            <a:off x="457350" y="1820575"/>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Para poder visualizar los estilos CSS aplicados a una página (incluidas las propiedades de flexbox), utilizamos el Inspector de nuestro navegador. </a:t>
            </a:r>
            <a:r>
              <a:rPr b="1" lang="es" sz="2500">
                <a:solidFill>
                  <a:schemeClr val="lt1"/>
                </a:solidFill>
                <a:latin typeface="DM Sans"/>
                <a:ea typeface="DM Sans"/>
                <a:cs typeface="DM Sans"/>
                <a:sym typeface="DM Sans"/>
              </a:rPr>
              <a:t>Para acceder al mismo, debemos hacer </a:t>
            </a:r>
            <a:r>
              <a:rPr b="1" lang="es" sz="2500">
                <a:solidFill>
                  <a:srgbClr val="EAFF6A"/>
                </a:solidFill>
                <a:latin typeface="DM Sans"/>
                <a:ea typeface="DM Sans"/>
                <a:cs typeface="DM Sans"/>
                <a:sym typeface="DM Sans"/>
              </a:rPr>
              <a:t>click derecho -&gt; inspeccionar, o utilizar la tecla F12.</a:t>
            </a:r>
            <a:endParaRPr b="1" i="0" sz="2500" u="none" cap="none" strike="noStrike">
              <a:solidFill>
                <a:srgbClr val="EAFF6A"/>
              </a:solidFill>
              <a:latin typeface="DM Sans"/>
              <a:ea typeface="DM Sans"/>
              <a:cs typeface="DM Sans"/>
              <a:sym typeface="DM Sans"/>
            </a:endParaRPr>
          </a:p>
        </p:txBody>
      </p:sp>
      <p:sp>
        <p:nvSpPr>
          <p:cNvPr id="894" name="Google Shape;894;p10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Recuerda</a:t>
            </a:r>
            <a:endParaRPr b="1" i="0" sz="4000" u="none" cap="none" strike="noStrike">
              <a:solidFill>
                <a:srgbClr val="EAFF6A"/>
              </a:solidFill>
              <a:latin typeface="DM Sans"/>
              <a:ea typeface="DM Sans"/>
              <a:cs typeface="DM Sans"/>
              <a:sym typeface="DM Sans"/>
            </a:endParaRPr>
          </a:p>
        </p:txBody>
      </p:sp>
      <p:sp>
        <p:nvSpPr>
          <p:cNvPr id="895" name="Google Shape;895;p10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0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Propiedades de padres e hijos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06"/>
          <p:cNvSpPr txBox="1"/>
          <p:nvPr/>
        </p:nvSpPr>
        <p:spPr>
          <a:xfrm>
            <a:off x="435025"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Propiedades para aplicar en el contenedor flexible (el padre)</a:t>
            </a:r>
            <a:endParaRPr b="1" i="0" sz="4000" u="none" cap="none" strike="noStrike">
              <a:solidFill>
                <a:schemeClr val="dk1"/>
              </a:solidFill>
              <a:latin typeface="DM Sans"/>
              <a:ea typeface="DM Sans"/>
              <a:cs typeface="DM Sans"/>
              <a:sym typeface="DM Sans"/>
            </a:endParaRPr>
          </a:p>
        </p:txBody>
      </p:sp>
      <p:graphicFrame>
        <p:nvGraphicFramePr>
          <p:cNvPr id="906" name="Google Shape;906;p106"/>
          <p:cNvGraphicFramePr/>
          <p:nvPr/>
        </p:nvGraphicFramePr>
        <p:xfrm>
          <a:off x="948775" y="2101525"/>
          <a:ext cx="3000000" cy="3000000"/>
        </p:xfrm>
        <a:graphic>
          <a:graphicData uri="http://schemas.openxmlformats.org/drawingml/2006/table">
            <a:tbl>
              <a:tblPr>
                <a:noFill/>
                <a:tableStyleId>{B3A4CC55-5CA0-4666-9F8B-50FE4F3DF7F3}</a:tableStyleId>
              </a:tblPr>
              <a:tblGrid>
                <a:gridCol w="1337750"/>
                <a:gridCol w="5908700"/>
              </a:tblGrid>
              <a:tr h="381000">
                <a:tc>
                  <a:txBody>
                    <a:bodyPr/>
                    <a:lstStyle/>
                    <a:p>
                      <a:pPr indent="0" lvl="0" marL="0" rtl="0" algn="r">
                        <a:spcBef>
                          <a:spcPts val="0"/>
                        </a:spcBef>
                        <a:spcAft>
                          <a:spcPts val="0"/>
                        </a:spcAft>
                        <a:buNone/>
                      </a:pPr>
                      <a:r>
                        <a:rPr b="1" lang="es" sz="1250">
                          <a:latin typeface="DM Sans"/>
                          <a:ea typeface="DM Sans"/>
                          <a:cs typeface="DM Sans"/>
                          <a:sym typeface="DM Sans"/>
                        </a:rPr>
                        <a:t>Display</a:t>
                      </a:r>
                      <a:endParaRPr b="1" sz="12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50">
                          <a:latin typeface="DM Sans"/>
                          <a:ea typeface="DM Sans"/>
                          <a:cs typeface="DM Sans"/>
                          <a:sym typeface="DM Sans"/>
                        </a:rPr>
                        <a:t>Flex (el que inicia): indicará que sus hijos serán “flexibles”.</a:t>
                      </a:r>
                      <a:endParaRPr sz="1250">
                        <a:latin typeface="DM Sans"/>
                        <a:ea typeface="DM Sans"/>
                        <a:cs typeface="DM Sans"/>
                        <a:sym typeface="DM Sans"/>
                      </a:endParaRPr>
                    </a:p>
                  </a:txBody>
                  <a:tcPr marT="91425" marB="91425" marR="91425" marL="91425"/>
                </a:tc>
              </a:tr>
              <a:tr h="381000">
                <a:tc>
                  <a:txBody>
                    <a:bodyPr/>
                    <a:lstStyle/>
                    <a:p>
                      <a:pPr indent="0" lvl="0" marL="0" rtl="0" algn="r">
                        <a:spcBef>
                          <a:spcPts val="0"/>
                        </a:spcBef>
                        <a:spcAft>
                          <a:spcPts val="0"/>
                        </a:spcAft>
                        <a:buClr>
                          <a:schemeClr val="dk1"/>
                        </a:buClr>
                        <a:buSzPts val="1100"/>
                        <a:buFont typeface="Arial"/>
                        <a:buNone/>
                      </a:pPr>
                      <a:r>
                        <a:rPr b="1" lang="es" sz="1250">
                          <a:solidFill>
                            <a:schemeClr val="dk1"/>
                          </a:solidFill>
                          <a:latin typeface="DM Sans"/>
                          <a:ea typeface="DM Sans"/>
                          <a:cs typeface="DM Sans"/>
                          <a:sym typeface="DM Sans"/>
                        </a:rPr>
                        <a:t>flex-direction</a:t>
                      </a:r>
                      <a:endParaRPr sz="12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50">
                          <a:latin typeface="DM Sans"/>
                          <a:ea typeface="DM Sans"/>
                          <a:cs typeface="DM Sans"/>
                          <a:sym typeface="DM Sans"/>
                        </a:rPr>
                        <a:t>Elegir dirección vertical u horizontal.</a:t>
                      </a:r>
                      <a:endParaRPr sz="1250">
                        <a:latin typeface="DM Sans"/>
                        <a:ea typeface="DM Sans"/>
                        <a:cs typeface="DM Sans"/>
                        <a:sym typeface="DM Sans"/>
                      </a:endParaRPr>
                    </a:p>
                  </a:txBody>
                  <a:tcPr marT="91425" marB="91425" marR="91425" marL="91425"/>
                </a:tc>
              </a:tr>
              <a:tr h="381000">
                <a:tc>
                  <a:txBody>
                    <a:bodyPr/>
                    <a:lstStyle/>
                    <a:p>
                      <a:pPr indent="0" lvl="0" marL="0" rtl="0" algn="r">
                        <a:spcBef>
                          <a:spcPts val="0"/>
                        </a:spcBef>
                        <a:spcAft>
                          <a:spcPts val="0"/>
                        </a:spcAft>
                        <a:buClr>
                          <a:schemeClr val="dk1"/>
                        </a:buClr>
                        <a:buSzPts val="1100"/>
                        <a:buFont typeface="Arial"/>
                        <a:buNone/>
                      </a:pPr>
                      <a:r>
                        <a:rPr b="1" lang="es" sz="1250">
                          <a:solidFill>
                            <a:schemeClr val="dk1"/>
                          </a:solidFill>
                          <a:latin typeface="DM Sans"/>
                          <a:ea typeface="DM Sans"/>
                          <a:cs typeface="DM Sans"/>
                          <a:sym typeface="DM Sans"/>
                        </a:rPr>
                        <a:t>flex-wrap</a:t>
                      </a:r>
                      <a:endParaRPr sz="1250">
                        <a:latin typeface="DM Sans"/>
                        <a:ea typeface="DM Sans"/>
                        <a:cs typeface="DM Sans"/>
                        <a:sym typeface="DM Sans"/>
                      </a:endParaRPr>
                    </a:p>
                  </a:txBody>
                  <a:tcPr marT="91425" marB="91425" marR="91425" marL="91425"/>
                </a:tc>
                <a:tc>
                  <a:txBody>
                    <a:bodyPr/>
                    <a:lstStyle/>
                    <a:p>
                      <a:pPr indent="0" lvl="0" marL="0" rtl="0" algn="l">
                        <a:lnSpc>
                          <a:spcPct val="150000"/>
                        </a:lnSpc>
                        <a:spcBef>
                          <a:spcPts val="0"/>
                        </a:spcBef>
                        <a:spcAft>
                          <a:spcPts val="0"/>
                        </a:spcAft>
                        <a:buNone/>
                      </a:pPr>
                      <a:r>
                        <a:rPr lang="es" sz="1250">
                          <a:solidFill>
                            <a:schemeClr val="dk1"/>
                          </a:solidFill>
                          <a:latin typeface="DM Sans"/>
                          <a:ea typeface="DM Sans"/>
                          <a:cs typeface="DM Sans"/>
                          <a:sym typeface="DM Sans"/>
                        </a:rPr>
                        <a:t>¿Se hará multilínea cuando llegue al limite?</a:t>
                      </a:r>
                      <a:endParaRPr sz="1250">
                        <a:latin typeface="DM Sans"/>
                        <a:ea typeface="DM Sans"/>
                        <a:cs typeface="DM Sans"/>
                        <a:sym typeface="DM Sans"/>
                      </a:endParaRPr>
                    </a:p>
                  </a:txBody>
                  <a:tcPr marT="91425" marB="91425" marR="91425" marL="91425"/>
                </a:tc>
              </a:tr>
              <a:tr h="381000">
                <a:tc>
                  <a:txBody>
                    <a:bodyPr/>
                    <a:lstStyle/>
                    <a:p>
                      <a:pPr indent="0" lvl="0" marL="0" rtl="0" algn="r">
                        <a:spcBef>
                          <a:spcPts val="0"/>
                        </a:spcBef>
                        <a:spcAft>
                          <a:spcPts val="0"/>
                        </a:spcAft>
                        <a:buNone/>
                      </a:pPr>
                      <a:r>
                        <a:rPr b="1" lang="es" sz="1250">
                          <a:solidFill>
                            <a:schemeClr val="dk1"/>
                          </a:solidFill>
                          <a:latin typeface="DM Sans"/>
                          <a:ea typeface="DM Sans"/>
                          <a:cs typeface="DM Sans"/>
                          <a:sym typeface="DM Sans"/>
                        </a:rPr>
                        <a:t>flex-flow</a:t>
                      </a:r>
                      <a:endParaRPr sz="1250">
                        <a:latin typeface="DM Sans"/>
                        <a:ea typeface="DM Sans"/>
                        <a:cs typeface="DM Sans"/>
                        <a:sym typeface="DM Sans"/>
                      </a:endParaRPr>
                    </a:p>
                  </a:txBody>
                  <a:tcPr marT="91425" marB="91425" marR="91425" marL="91425"/>
                </a:tc>
                <a:tc>
                  <a:txBody>
                    <a:bodyPr/>
                    <a:lstStyle/>
                    <a:p>
                      <a:pPr indent="0" lvl="0" marL="0" rtl="0" algn="l">
                        <a:lnSpc>
                          <a:spcPct val="150000"/>
                        </a:lnSpc>
                        <a:spcBef>
                          <a:spcPts val="0"/>
                        </a:spcBef>
                        <a:spcAft>
                          <a:spcPts val="0"/>
                        </a:spcAft>
                        <a:buNone/>
                      </a:pPr>
                      <a:r>
                        <a:rPr lang="es" sz="1250">
                          <a:solidFill>
                            <a:schemeClr val="dk1"/>
                          </a:solidFill>
                          <a:latin typeface="DM Sans"/>
                          <a:ea typeface="DM Sans"/>
                          <a:cs typeface="DM Sans"/>
                          <a:sym typeface="DM Sans"/>
                        </a:rPr>
                        <a:t>Abreviación de propiedades.</a:t>
                      </a:r>
                      <a:endParaRPr sz="125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7"/>
          <p:cNvSpPr txBox="1"/>
          <p:nvPr/>
        </p:nvSpPr>
        <p:spPr>
          <a:xfrm>
            <a:off x="435025"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Propiedades para aplicar en el contenedor flexible (el padre)</a:t>
            </a:r>
            <a:endParaRPr b="1" i="0" sz="4000" u="none" cap="none" strike="noStrike">
              <a:solidFill>
                <a:schemeClr val="dk1"/>
              </a:solidFill>
              <a:latin typeface="DM Sans"/>
              <a:ea typeface="DM Sans"/>
              <a:cs typeface="DM Sans"/>
              <a:sym typeface="DM Sans"/>
            </a:endParaRPr>
          </a:p>
        </p:txBody>
      </p:sp>
      <p:graphicFrame>
        <p:nvGraphicFramePr>
          <p:cNvPr id="912" name="Google Shape;912;p107"/>
          <p:cNvGraphicFramePr/>
          <p:nvPr/>
        </p:nvGraphicFramePr>
        <p:xfrm>
          <a:off x="952500" y="2161125"/>
          <a:ext cx="3000000" cy="3000000"/>
        </p:xfrm>
        <a:graphic>
          <a:graphicData uri="http://schemas.openxmlformats.org/drawingml/2006/table">
            <a:tbl>
              <a:tblPr>
                <a:noFill/>
                <a:tableStyleId>{B3A4CC55-5CA0-4666-9F8B-50FE4F3DF7F3}</a:tableStyleId>
              </a:tblPr>
              <a:tblGrid>
                <a:gridCol w="1435650"/>
                <a:gridCol w="5803350"/>
              </a:tblGrid>
              <a:tr h="381000">
                <a:tc>
                  <a:txBody>
                    <a:bodyPr/>
                    <a:lstStyle/>
                    <a:p>
                      <a:pPr indent="0" lvl="0" marL="0" rtl="0" algn="r">
                        <a:spcBef>
                          <a:spcPts val="0"/>
                        </a:spcBef>
                        <a:spcAft>
                          <a:spcPts val="0"/>
                        </a:spcAft>
                        <a:buNone/>
                      </a:pPr>
                      <a:r>
                        <a:rPr b="1" lang="es" sz="1250">
                          <a:solidFill>
                            <a:schemeClr val="dk1"/>
                          </a:solidFill>
                          <a:latin typeface="DM Sans"/>
                          <a:ea typeface="DM Sans"/>
                          <a:cs typeface="DM Sans"/>
                          <a:sym typeface="DM Sans"/>
                        </a:rPr>
                        <a:t>justify-content</a:t>
                      </a:r>
                      <a:endParaRPr sz="1250">
                        <a:latin typeface="DM Sans"/>
                        <a:ea typeface="DM Sans"/>
                        <a:cs typeface="DM Sans"/>
                        <a:sym typeface="DM Sans"/>
                      </a:endParaRPr>
                    </a:p>
                  </a:txBody>
                  <a:tcPr marT="91425" marB="91425" marR="91425" marL="91425"/>
                </a:tc>
                <a:tc>
                  <a:txBody>
                    <a:bodyPr/>
                    <a:lstStyle/>
                    <a:p>
                      <a:pPr indent="0" lvl="0" marL="0" rtl="0" algn="l">
                        <a:lnSpc>
                          <a:spcPct val="150000"/>
                        </a:lnSpc>
                        <a:spcBef>
                          <a:spcPts val="0"/>
                        </a:spcBef>
                        <a:spcAft>
                          <a:spcPts val="0"/>
                        </a:spcAft>
                        <a:buNone/>
                      </a:pPr>
                      <a:r>
                        <a:rPr lang="es" sz="1250">
                          <a:solidFill>
                            <a:schemeClr val="dk1"/>
                          </a:solidFill>
                          <a:latin typeface="DM Sans"/>
                          <a:ea typeface="DM Sans"/>
                          <a:cs typeface="DM Sans"/>
                          <a:sym typeface="DM Sans"/>
                        </a:rPr>
                        <a:t>Alinear horizontalmente a los hijos si el padre es “fila” o verticalmente si el padre es “columna”.</a:t>
                      </a:r>
                      <a:endParaRPr sz="1250">
                        <a:latin typeface="DM Sans"/>
                        <a:ea typeface="DM Sans"/>
                        <a:cs typeface="DM Sans"/>
                        <a:sym typeface="DM Sans"/>
                      </a:endParaRPr>
                    </a:p>
                  </a:txBody>
                  <a:tcPr marT="91425" marB="91425" marR="91425" marL="91425"/>
                </a:tc>
              </a:tr>
              <a:tr h="381000">
                <a:tc>
                  <a:txBody>
                    <a:bodyPr/>
                    <a:lstStyle/>
                    <a:p>
                      <a:pPr indent="0" lvl="0" marL="0" rtl="0" algn="r">
                        <a:spcBef>
                          <a:spcPts val="0"/>
                        </a:spcBef>
                        <a:spcAft>
                          <a:spcPts val="0"/>
                        </a:spcAft>
                        <a:buNone/>
                      </a:pPr>
                      <a:r>
                        <a:rPr b="1" lang="es" sz="1250">
                          <a:solidFill>
                            <a:schemeClr val="dk1"/>
                          </a:solidFill>
                          <a:latin typeface="DM Sans"/>
                          <a:ea typeface="DM Sans"/>
                          <a:cs typeface="DM Sans"/>
                          <a:sym typeface="DM Sans"/>
                        </a:rPr>
                        <a:t>align-items</a:t>
                      </a:r>
                      <a:endParaRPr b="1" sz="1250">
                        <a:solidFill>
                          <a:schemeClr val="dk1"/>
                        </a:solidFill>
                        <a:latin typeface="DM Sans"/>
                        <a:ea typeface="DM Sans"/>
                        <a:cs typeface="DM Sans"/>
                        <a:sym typeface="DM Sans"/>
                      </a:endParaRPr>
                    </a:p>
                    <a:p>
                      <a:pPr indent="0" lvl="0" marL="0" rtl="0" algn="l">
                        <a:spcBef>
                          <a:spcPts val="0"/>
                        </a:spcBef>
                        <a:spcAft>
                          <a:spcPts val="0"/>
                        </a:spcAft>
                        <a:buNone/>
                      </a:pPr>
                      <a:r>
                        <a:t/>
                      </a:r>
                      <a:endParaRPr sz="1250">
                        <a:latin typeface="DM Sans"/>
                        <a:ea typeface="DM Sans"/>
                        <a:cs typeface="DM Sans"/>
                        <a:sym typeface="DM Sans"/>
                      </a:endParaRPr>
                    </a:p>
                  </a:txBody>
                  <a:tcPr marT="91425" marB="91425" marR="91425" marL="91425"/>
                </a:tc>
                <a:tc>
                  <a:txBody>
                    <a:bodyPr/>
                    <a:lstStyle/>
                    <a:p>
                      <a:pPr indent="0" lvl="0" marL="0" rtl="0" algn="l">
                        <a:lnSpc>
                          <a:spcPct val="150000"/>
                        </a:lnSpc>
                        <a:spcBef>
                          <a:spcPts val="0"/>
                        </a:spcBef>
                        <a:spcAft>
                          <a:spcPts val="0"/>
                        </a:spcAft>
                        <a:buNone/>
                      </a:pPr>
                      <a:r>
                        <a:rPr lang="es" sz="1250">
                          <a:solidFill>
                            <a:schemeClr val="dk1"/>
                          </a:solidFill>
                          <a:latin typeface="DM Sans"/>
                          <a:ea typeface="DM Sans"/>
                          <a:cs typeface="DM Sans"/>
                          <a:sym typeface="DM Sans"/>
                        </a:rPr>
                        <a:t>Alinear verticalmente a los hijos (si el padre es “columna”).</a:t>
                      </a:r>
                      <a:endParaRPr sz="1250">
                        <a:latin typeface="DM Sans"/>
                        <a:ea typeface="DM Sans"/>
                        <a:cs typeface="DM Sans"/>
                        <a:sym typeface="DM Sans"/>
                      </a:endParaRPr>
                    </a:p>
                  </a:txBody>
                  <a:tcPr marT="91425" marB="91425" marR="91425" marL="91425"/>
                </a:tc>
              </a:tr>
              <a:tr h="381000">
                <a:tc>
                  <a:txBody>
                    <a:bodyPr/>
                    <a:lstStyle/>
                    <a:p>
                      <a:pPr indent="0" lvl="0" marL="0" rtl="0" algn="r">
                        <a:spcBef>
                          <a:spcPts val="0"/>
                        </a:spcBef>
                        <a:spcAft>
                          <a:spcPts val="0"/>
                        </a:spcAft>
                        <a:buNone/>
                      </a:pPr>
                      <a:r>
                        <a:rPr b="1" lang="es" sz="1250">
                          <a:solidFill>
                            <a:schemeClr val="dk1"/>
                          </a:solidFill>
                          <a:latin typeface="DM Sans"/>
                          <a:ea typeface="DM Sans"/>
                          <a:cs typeface="DM Sans"/>
                          <a:sym typeface="DM Sans"/>
                        </a:rPr>
                        <a:t>align-content</a:t>
                      </a:r>
                      <a:endParaRPr b="1" sz="1250">
                        <a:solidFill>
                          <a:schemeClr val="dk1"/>
                        </a:solidFill>
                        <a:latin typeface="DM Sans"/>
                        <a:ea typeface="DM Sans"/>
                        <a:cs typeface="DM Sans"/>
                        <a:sym typeface="DM Sans"/>
                      </a:endParaRPr>
                    </a:p>
                    <a:p>
                      <a:pPr indent="0" lvl="0" marL="0" rtl="0" algn="l">
                        <a:spcBef>
                          <a:spcPts val="0"/>
                        </a:spcBef>
                        <a:spcAft>
                          <a:spcPts val="0"/>
                        </a:spcAft>
                        <a:buNone/>
                      </a:pPr>
                      <a:r>
                        <a:t/>
                      </a:r>
                      <a:endParaRPr sz="1250">
                        <a:latin typeface="DM Sans"/>
                        <a:ea typeface="DM Sans"/>
                        <a:cs typeface="DM Sans"/>
                        <a:sym typeface="DM Sans"/>
                      </a:endParaRPr>
                    </a:p>
                  </a:txBody>
                  <a:tcPr marT="91425" marB="91425" marR="91425" marL="91425"/>
                </a:tc>
                <a:tc>
                  <a:txBody>
                    <a:bodyPr/>
                    <a:lstStyle/>
                    <a:p>
                      <a:pPr indent="0" lvl="0" marL="0" rtl="0" algn="l">
                        <a:lnSpc>
                          <a:spcPct val="150000"/>
                        </a:lnSpc>
                        <a:spcBef>
                          <a:spcPts val="0"/>
                        </a:spcBef>
                        <a:spcAft>
                          <a:spcPts val="0"/>
                        </a:spcAft>
                        <a:buNone/>
                      </a:pPr>
                      <a:r>
                        <a:rPr lang="es" sz="1250">
                          <a:solidFill>
                            <a:schemeClr val="dk1"/>
                          </a:solidFill>
                          <a:latin typeface="DM Sans"/>
                          <a:ea typeface="DM Sans"/>
                          <a:cs typeface="DM Sans"/>
                          <a:sym typeface="DM Sans"/>
                        </a:rPr>
                        <a:t>Alinear verticalmente a los hijos cuando son multilínea.</a:t>
                      </a:r>
                      <a:endParaRPr sz="125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08"/>
          <p:cNvSpPr txBox="1"/>
          <p:nvPr/>
        </p:nvSpPr>
        <p:spPr>
          <a:xfrm>
            <a:off x="4762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Propiedades del padre</a:t>
            </a:r>
            <a:endParaRPr b="1" i="0" sz="4000" u="none" cap="none" strike="noStrike">
              <a:solidFill>
                <a:schemeClr val="dk1"/>
              </a:solidFill>
              <a:latin typeface="DM Sans"/>
              <a:ea typeface="DM Sans"/>
              <a:cs typeface="DM Sans"/>
              <a:sym typeface="DM Sans"/>
            </a:endParaRPr>
          </a:p>
        </p:txBody>
      </p:sp>
      <p:sp>
        <p:nvSpPr>
          <p:cNvPr id="918" name="Google Shape;918;p108"/>
          <p:cNvSpPr/>
          <p:nvPr/>
        </p:nvSpPr>
        <p:spPr>
          <a:xfrm>
            <a:off x="908800" y="1493050"/>
            <a:ext cx="4883400" cy="2057400"/>
          </a:xfrm>
          <a:prstGeom prst="rect">
            <a:avLst/>
          </a:prstGeom>
          <a:solidFill>
            <a:srgbClr val="FCB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8"/>
          <p:cNvSpPr/>
          <p:nvPr/>
        </p:nvSpPr>
        <p:spPr>
          <a:xfrm>
            <a:off x="1241775" y="1778850"/>
            <a:ext cx="1115400" cy="1115400"/>
          </a:xfrm>
          <a:prstGeom prst="rect">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08"/>
          <p:cNvSpPr/>
          <p:nvPr/>
        </p:nvSpPr>
        <p:spPr>
          <a:xfrm>
            <a:off x="2792800" y="1778850"/>
            <a:ext cx="1115400" cy="1115400"/>
          </a:xfrm>
          <a:prstGeom prst="rect">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1" name="Google Shape;921;p108"/>
          <p:cNvCxnSpPr>
            <a:stCxn id="919" idx="2"/>
          </p:cNvCxnSpPr>
          <p:nvPr/>
        </p:nvCxnSpPr>
        <p:spPr>
          <a:xfrm>
            <a:off x="1799475" y="2894250"/>
            <a:ext cx="1569900" cy="1189800"/>
          </a:xfrm>
          <a:prstGeom prst="straightConnector1">
            <a:avLst/>
          </a:prstGeom>
          <a:noFill/>
          <a:ln cap="flat" cmpd="sng" w="28575">
            <a:solidFill>
              <a:srgbClr val="EEFF41"/>
            </a:solidFill>
            <a:prstDash val="solid"/>
            <a:round/>
            <a:headEnd len="med" w="med" type="none"/>
            <a:tailEnd len="med" w="med" type="none"/>
          </a:ln>
        </p:spPr>
      </p:cxnSp>
      <p:cxnSp>
        <p:nvCxnSpPr>
          <p:cNvPr id="922" name="Google Shape;922;p108"/>
          <p:cNvCxnSpPr>
            <a:stCxn id="920" idx="2"/>
          </p:cNvCxnSpPr>
          <p:nvPr/>
        </p:nvCxnSpPr>
        <p:spPr>
          <a:xfrm>
            <a:off x="3350500" y="2894250"/>
            <a:ext cx="28500" cy="1180200"/>
          </a:xfrm>
          <a:prstGeom prst="straightConnector1">
            <a:avLst/>
          </a:prstGeom>
          <a:noFill/>
          <a:ln cap="flat" cmpd="sng" w="28575">
            <a:solidFill>
              <a:srgbClr val="EEFF41"/>
            </a:solidFill>
            <a:prstDash val="solid"/>
            <a:round/>
            <a:headEnd len="med" w="med" type="none"/>
            <a:tailEnd len="med" w="med" type="none"/>
          </a:ln>
        </p:spPr>
      </p:cxnSp>
      <p:cxnSp>
        <p:nvCxnSpPr>
          <p:cNvPr id="923" name="Google Shape;923;p108"/>
          <p:cNvCxnSpPr/>
          <p:nvPr/>
        </p:nvCxnSpPr>
        <p:spPr>
          <a:xfrm flipH="1">
            <a:off x="3388625" y="2894250"/>
            <a:ext cx="1512900" cy="1180200"/>
          </a:xfrm>
          <a:prstGeom prst="straightConnector1">
            <a:avLst/>
          </a:prstGeom>
          <a:noFill/>
          <a:ln cap="flat" cmpd="sng" w="28575">
            <a:solidFill>
              <a:srgbClr val="EEFF41"/>
            </a:solidFill>
            <a:prstDash val="solid"/>
            <a:round/>
            <a:headEnd len="med" w="med" type="none"/>
            <a:tailEnd len="med" w="med" type="none"/>
          </a:ln>
        </p:spPr>
      </p:cxnSp>
      <p:sp>
        <p:nvSpPr>
          <p:cNvPr id="924" name="Google Shape;924;p108"/>
          <p:cNvSpPr/>
          <p:nvPr/>
        </p:nvSpPr>
        <p:spPr>
          <a:xfrm>
            <a:off x="4343825" y="1778850"/>
            <a:ext cx="1115400" cy="1115400"/>
          </a:xfrm>
          <a:prstGeom prst="rect">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5" name="Google Shape;925;p108"/>
          <p:cNvCxnSpPr/>
          <p:nvPr/>
        </p:nvCxnSpPr>
        <p:spPr>
          <a:xfrm rot="10800000">
            <a:off x="5792200" y="2521750"/>
            <a:ext cx="940500" cy="0"/>
          </a:xfrm>
          <a:prstGeom prst="straightConnector1">
            <a:avLst/>
          </a:prstGeom>
          <a:noFill/>
          <a:ln cap="flat" cmpd="sng" w="28575">
            <a:solidFill>
              <a:srgbClr val="FCB6E8"/>
            </a:solidFill>
            <a:prstDash val="solid"/>
            <a:round/>
            <a:headEnd len="med" w="med" type="none"/>
            <a:tailEnd len="med" w="med" type="none"/>
          </a:ln>
        </p:spPr>
      </p:cxnSp>
      <p:sp>
        <p:nvSpPr>
          <p:cNvPr id="926" name="Google Shape;926;p108"/>
          <p:cNvSpPr txBox="1"/>
          <p:nvPr/>
        </p:nvSpPr>
        <p:spPr>
          <a:xfrm>
            <a:off x="2842750" y="4193150"/>
            <a:ext cx="10155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flex items</a:t>
            </a:r>
            <a:endParaRPr sz="1350">
              <a:latin typeface="DM Sans"/>
              <a:ea typeface="DM Sans"/>
              <a:cs typeface="DM Sans"/>
              <a:sym typeface="DM Sans"/>
            </a:endParaRPr>
          </a:p>
          <a:p>
            <a:pPr indent="0" lvl="0" marL="0" rtl="0" algn="l">
              <a:spcBef>
                <a:spcPts val="0"/>
              </a:spcBef>
              <a:spcAft>
                <a:spcPts val="0"/>
              </a:spcAft>
              <a:buNone/>
            </a:pPr>
            <a:r>
              <a:t/>
            </a:r>
            <a:endParaRPr/>
          </a:p>
        </p:txBody>
      </p:sp>
      <p:sp>
        <p:nvSpPr>
          <p:cNvPr id="927" name="Google Shape;927;p108"/>
          <p:cNvSpPr txBox="1"/>
          <p:nvPr/>
        </p:nvSpPr>
        <p:spPr>
          <a:xfrm>
            <a:off x="6854900" y="2325550"/>
            <a:ext cx="1380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flex container</a:t>
            </a:r>
            <a:endParaRPr sz="1350">
              <a:solidFill>
                <a:schemeClr val="dk1"/>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0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09"/>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¿Cómo empezamos?</a:t>
            </a:r>
            <a:endParaRPr b="1" sz="3500">
              <a:solidFill>
                <a:schemeClr val="lt1"/>
              </a:solidFill>
              <a:latin typeface="DM Sans"/>
              <a:ea typeface="DM Sans"/>
              <a:cs typeface="DM Sans"/>
              <a:sym typeface="DM Sans"/>
            </a:endParaRPr>
          </a:p>
        </p:txBody>
      </p:sp>
      <p:sp>
        <p:nvSpPr>
          <p:cNvPr id="934" name="Google Shape;934;p109"/>
          <p:cNvSpPr txBox="1"/>
          <p:nvPr/>
        </p:nvSpPr>
        <p:spPr>
          <a:xfrm>
            <a:off x="976975" y="1417575"/>
            <a:ext cx="6005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 primero que debemos hacer es establecer la propiedad display con el valor flex en el elemento padre.</a:t>
            </a:r>
            <a:endParaRPr sz="1350">
              <a:latin typeface="DM Sans"/>
              <a:ea typeface="DM Sans"/>
              <a:cs typeface="DM Sans"/>
              <a:sym typeface="DM Sans"/>
            </a:endParaRPr>
          </a:p>
        </p:txBody>
      </p:sp>
      <p:graphicFrame>
        <p:nvGraphicFramePr>
          <p:cNvPr id="935" name="Google Shape;935;p109"/>
          <p:cNvGraphicFramePr/>
          <p:nvPr/>
        </p:nvGraphicFramePr>
        <p:xfrm>
          <a:off x="2828238" y="2377725"/>
          <a:ext cx="3000000" cy="3000000"/>
        </p:xfrm>
        <a:graphic>
          <a:graphicData uri="http://schemas.openxmlformats.org/drawingml/2006/table">
            <a:tbl>
              <a:tblPr>
                <a:noFill/>
                <a:tableStyleId>{B3A4CC55-5CA0-4666-9F8B-50FE4F3DF7F3}</a:tableStyleId>
              </a:tblPr>
              <a:tblGrid>
                <a:gridCol w="3537175"/>
              </a:tblGrid>
              <a:tr h="1280125">
                <a:tc>
                  <a:txBody>
                    <a:bodyPr/>
                    <a:lstStyle/>
                    <a:p>
                      <a:pPr indent="0" lvl="0" marL="0" rtl="0" algn="l">
                        <a:lnSpc>
                          <a:spcPct val="150000"/>
                        </a:lnSpc>
                        <a:spcBef>
                          <a:spcPts val="0"/>
                        </a:spcBef>
                        <a:spcAft>
                          <a:spcPts val="0"/>
                        </a:spcAft>
                        <a:buClr>
                          <a:schemeClr val="dk1"/>
                        </a:buClr>
                        <a:buFont typeface="Arial"/>
                        <a:buNone/>
                      </a:pPr>
                      <a:r>
                        <a:rPr lang="es" sz="1350">
                          <a:solidFill>
                            <a:srgbClr val="800000"/>
                          </a:solidFill>
                          <a:latin typeface="Consolas"/>
                          <a:ea typeface="Consolas"/>
                          <a:cs typeface="Consolas"/>
                          <a:sym typeface="Consolas"/>
                        </a:rPr>
                        <a:t>.padre-flex</a:t>
                      </a:r>
                      <a:r>
                        <a:rPr lang="es" sz="1350">
                          <a:solidFill>
                            <a:schemeClr val="dk1"/>
                          </a:solidFill>
                          <a:latin typeface="Consolas"/>
                          <a:ea typeface="Consolas"/>
                          <a:cs typeface="Consolas"/>
                          <a:sym typeface="Consolas"/>
                        </a:rPr>
                        <a:t> {</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Font typeface="Arial"/>
                        <a:buNone/>
                      </a:pPr>
                      <a:r>
                        <a:rPr lang="es" sz="1350">
                          <a:solidFill>
                            <a:schemeClr val="dk1"/>
                          </a:solidFill>
                          <a:latin typeface="Consolas"/>
                          <a:ea typeface="Consolas"/>
                          <a:cs typeface="Consolas"/>
                          <a:sym typeface="Consolas"/>
                        </a:rPr>
                        <a:t>  </a:t>
                      </a:r>
                      <a:r>
                        <a:rPr lang="es" sz="1350">
                          <a:solidFill>
                            <a:srgbClr val="FF0000"/>
                          </a:solidFill>
                          <a:latin typeface="Consolas"/>
                          <a:ea typeface="Consolas"/>
                          <a:cs typeface="Consolas"/>
                          <a:sym typeface="Consolas"/>
                        </a:rPr>
                        <a:t>display</a:t>
                      </a:r>
                      <a:r>
                        <a:rPr lang="es" sz="1350">
                          <a:solidFill>
                            <a:schemeClr val="dk1"/>
                          </a:solidFill>
                          <a:latin typeface="Consolas"/>
                          <a:ea typeface="Consolas"/>
                          <a:cs typeface="Consolas"/>
                          <a:sym typeface="Consolas"/>
                        </a:rPr>
                        <a:t>: </a:t>
                      </a:r>
                      <a:r>
                        <a:rPr lang="es" sz="1350">
                          <a:solidFill>
                            <a:srgbClr val="0451A5"/>
                          </a:solidFill>
                          <a:latin typeface="Consolas"/>
                          <a:ea typeface="Consolas"/>
                          <a:cs typeface="Consolas"/>
                          <a:sym typeface="Consolas"/>
                        </a:rPr>
                        <a:t>flex</a:t>
                      </a:r>
                      <a:r>
                        <a:rPr lang="es" sz="1350">
                          <a:solidFill>
                            <a:schemeClr val="dk1"/>
                          </a:solidFill>
                          <a:latin typeface="Consolas"/>
                          <a:ea typeface="Consolas"/>
                          <a:cs typeface="Consolas"/>
                          <a:sym typeface="Consolas"/>
                        </a:rPr>
                        <a:t>;</a:t>
                      </a:r>
                      <a:endParaRPr sz="13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Font typeface="Arial"/>
                        <a:buNone/>
                      </a:pPr>
                      <a:r>
                        <a:rPr lang="es" sz="1350">
                          <a:solidFill>
                            <a:schemeClr val="dk1"/>
                          </a:solidFill>
                          <a:latin typeface="Consolas"/>
                          <a:ea typeface="Consolas"/>
                          <a:cs typeface="Consolas"/>
                          <a:sym typeface="Consolas"/>
                        </a:rPr>
                        <a:t>}</a:t>
                      </a:r>
                      <a:endParaRPr sz="1350">
                        <a:latin typeface="Consolas"/>
                        <a:ea typeface="Consolas"/>
                        <a:cs typeface="Consolas"/>
                        <a:sym typeface="Consolas"/>
                      </a:endParaRPr>
                    </a:p>
                  </a:txBody>
                  <a:tcPr marT="91425" marB="91425" marR="91425" marL="91425">
                    <a:solidFill>
                      <a:schemeClr val="lt2"/>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1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Flex-direction</a:t>
            </a:r>
            <a:endParaRPr b="1" sz="4000">
              <a:solidFill>
                <a:schemeClr val="dk1"/>
              </a:solidFill>
              <a:latin typeface="DM Sans"/>
              <a:ea typeface="DM Sans"/>
              <a:cs typeface="DM Sans"/>
              <a:sym typeface="DM Sans"/>
            </a:endParaRPr>
          </a:p>
        </p:txBody>
      </p:sp>
      <p:sp>
        <p:nvSpPr>
          <p:cNvPr id="941" name="Google Shape;941;p110"/>
          <p:cNvSpPr txBox="1"/>
          <p:nvPr/>
        </p:nvSpPr>
        <p:spPr>
          <a:xfrm>
            <a:off x="476250" y="1478425"/>
            <a:ext cx="4481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 Esta propiedad nos va a permitir especificar si queremos que los flex items se dispongan en filas o columnas. Sus valores posibles son: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row</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row-reverse</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column</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column-reverse</a:t>
            </a:r>
            <a:endParaRPr sz="1350">
              <a:latin typeface="DM Sans"/>
              <a:ea typeface="DM Sans"/>
              <a:cs typeface="DM Sans"/>
              <a:sym typeface="DM Sans"/>
            </a:endParaRPr>
          </a:p>
        </p:txBody>
      </p:sp>
      <p:sp>
        <p:nvSpPr>
          <p:cNvPr id="942" name="Google Shape;942;p110"/>
          <p:cNvSpPr txBox="1"/>
          <p:nvPr/>
        </p:nvSpPr>
        <p:spPr>
          <a:xfrm>
            <a:off x="5179750" y="1478425"/>
            <a:ext cx="3434700" cy="2523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i="0" lang="es" sz="1350" u="none" cap="none" strike="noStrike">
                <a:solidFill>
                  <a:srgbClr val="800000"/>
                </a:solidFill>
                <a:latin typeface="Consolas"/>
                <a:ea typeface="Consolas"/>
                <a:cs typeface="Consolas"/>
                <a:sym typeface="Consolas"/>
              </a:rPr>
              <a:t>.padre-flex</a:t>
            </a:r>
            <a:r>
              <a:rPr i="0" lang="es" sz="1350" u="none" cap="none" strike="noStrike">
                <a:solidFill>
                  <a:srgbClr val="000000"/>
                </a:solidFill>
                <a:latin typeface="Consolas"/>
                <a:ea typeface="Consolas"/>
                <a:cs typeface="Consolas"/>
                <a:sym typeface="Consolas"/>
              </a:rPr>
              <a:t> {</a:t>
            </a:r>
            <a:endParaRPr i="0" sz="135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i="0" lang="es" sz="1350" u="none" cap="none" strike="noStrike">
                <a:solidFill>
                  <a:srgbClr val="FF0000"/>
                </a:solidFill>
                <a:latin typeface="Consolas"/>
                <a:ea typeface="Consolas"/>
                <a:cs typeface="Consolas"/>
                <a:sym typeface="Consolas"/>
              </a:rPr>
              <a:t>display</a:t>
            </a:r>
            <a:r>
              <a:rPr i="0" lang="es" sz="1350" u="none" cap="none" strike="noStrike">
                <a:solidFill>
                  <a:srgbClr val="000000"/>
                </a:solidFill>
                <a:latin typeface="Consolas"/>
                <a:ea typeface="Consolas"/>
                <a:cs typeface="Consolas"/>
                <a:sym typeface="Consolas"/>
              </a:rPr>
              <a:t>: </a:t>
            </a:r>
            <a:r>
              <a:rPr i="0" lang="es" sz="1350" u="none" cap="none" strike="noStrike">
                <a:solidFill>
                  <a:srgbClr val="0451A5"/>
                </a:solidFill>
                <a:latin typeface="Consolas"/>
                <a:ea typeface="Consolas"/>
                <a:cs typeface="Consolas"/>
                <a:sym typeface="Consolas"/>
              </a:rPr>
              <a:t>flex</a:t>
            </a:r>
            <a:r>
              <a:rPr i="0" lang="es" sz="1350" u="none" cap="none" strike="noStrike">
                <a:solidFill>
                  <a:srgbClr val="000000"/>
                </a:solidFill>
                <a:latin typeface="Consolas"/>
                <a:ea typeface="Consolas"/>
                <a:cs typeface="Consolas"/>
                <a:sym typeface="Consolas"/>
              </a:rPr>
              <a:t>;</a:t>
            </a:r>
            <a:endParaRPr i="0" sz="135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i="0" lang="es" sz="1350" u="none" cap="none" strike="noStrike">
                <a:solidFill>
                  <a:srgbClr val="FF0000"/>
                </a:solidFill>
                <a:latin typeface="Consolas"/>
                <a:ea typeface="Consolas"/>
                <a:cs typeface="Consolas"/>
                <a:sym typeface="Consolas"/>
              </a:rPr>
              <a:t>flex-direction</a:t>
            </a:r>
            <a:r>
              <a:rPr i="0" lang="es" sz="1350" u="none" cap="none" strike="noStrike">
                <a:solidFill>
                  <a:srgbClr val="000000"/>
                </a:solidFill>
                <a:latin typeface="Consolas"/>
                <a:ea typeface="Consolas"/>
                <a:cs typeface="Consolas"/>
                <a:sym typeface="Consolas"/>
              </a:rPr>
              <a:t>: </a:t>
            </a:r>
            <a:r>
              <a:rPr i="0" lang="es" sz="1350" u="none" cap="none" strike="noStrike">
                <a:solidFill>
                  <a:srgbClr val="0451A5"/>
                </a:solidFill>
                <a:latin typeface="Consolas"/>
                <a:ea typeface="Consolas"/>
                <a:cs typeface="Consolas"/>
                <a:sym typeface="Consolas"/>
              </a:rPr>
              <a:t>row</a:t>
            </a:r>
            <a:r>
              <a:rPr i="0" lang="es" sz="1350" u="none" cap="none" strike="noStrike">
                <a:solidFill>
                  <a:srgbClr val="000000"/>
                </a:solidFill>
                <a:latin typeface="Consolas"/>
                <a:ea typeface="Consolas"/>
                <a:cs typeface="Consolas"/>
                <a:sym typeface="Consolas"/>
              </a:rPr>
              <a:t>; </a:t>
            </a:r>
            <a:endParaRPr i="0" sz="135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i="0" lang="es" sz="1350" u="none" cap="none" strike="noStrike">
                <a:solidFill>
                  <a:srgbClr val="008000"/>
                </a:solidFill>
                <a:latin typeface="Consolas"/>
                <a:ea typeface="Consolas"/>
                <a:cs typeface="Consolas"/>
                <a:sym typeface="Consolas"/>
              </a:rPr>
              <a:t>/* predeterminado</a:t>
            </a:r>
            <a:r>
              <a:rPr i="0" lang="es" sz="1400" u="none" cap="none" strike="noStrike">
                <a:solidFill>
                  <a:srgbClr val="008000"/>
                </a:solidFill>
                <a:latin typeface="Consolas"/>
                <a:ea typeface="Consolas"/>
                <a:cs typeface="Consolas"/>
                <a:sym typeface="Consolas"/>
              </a:rPr>
              <a:t> */</a:t>
            </a:r>
            <a:endParaRPr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rPr i="0" lang="es" sz="1400" u="none" cap="none" strike="noStrike">
                <a:solidFill>
                  <a:srgbClr val="000000"/>
                </a:solidFill>
                <a:latin typeface="Consolas"/>
                <a:ea typeface="Consolas"/>
                <a:cs typeface="Consolas"/>
                <a:sym typeface="Consolas"/>
              </a:rPr>
              <a:t>}</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p11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948" name="Google Shape;948;p111"/>
          <p:cNvPicPr preferRelativeResize="0"/>
          <p:nvPr/>
        </p:nvPicPr>
        <p:blipFill rotWithShape="1">
          <a:blip r:embed="rId4">
            <a:alphaModFix/>
          </a:blip>
          <a:srcRect b="0" l="0" r="0" t="0"/>
          <a:stretch/>
        </p:blipFill>
        <p:spPr>
          <a:xfrm>
            <a:off x="1015675" y="468325"/>
            <a:ext cx="7112651" cy="3835950"/>
          </a:xfrm>
          <a:prstGeom prst="rect">
            <a:avLst/>
          </a:prstGeom>
          <a:noFill/>
          <a:ln>
            <a:noFill/>
          </a:ln>
        </p:spPr>
      </p:pic>
      <p:sp>
        <p:nvSpPr>
          <p:cNvPr id="949" name="Google Shape;949;p111"/>
          <p:cNvSpPr txBox="1"/>
          <p:nvPr/>
        </p:nvSpPr>
        <p:spPr>
          <a:xfrm>
            <a:off x="1015675" y="4501775"/>
            <a:ext cx="3000000" cy="8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Resumen de Flex-direction</a:t>
            </a:r>
            <a:endParaRPr sz="135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Flex-wrap</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4000">
              <a:solidFill>
                <a:schemeClr val="dk1"/>
              </a:solidFill>
              <a:latin typeface="DM Sans"/>
              <a:ea typeface="DM Sans"/>
              <a:cs typeface="DM Sans"/>
              <a:sym typeface="DM Sans"/>
            </a:endParaRPr>
          </a:p>
        </p:txBody>
      </p:sp>
      <p:sp>
        <p:nvSpPr>
          <p:cNvPr id="955" name="Google Shape;955;p112"/>
          <p:cNvSpPr txBox="1"/>
          <p:nvPr/>
        </p:nvSpPr>
        <p:spPr>
          <a:xfrm>
            <a:off x="473350" y="1478425"/>
            <a:ext cx="38346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 El comportamiento inicial del contenedor flexible es</a:t>
            </a:r>
            <a:r>
              <a:rPr lang="es" sz="1350">
                <a:highlight>
                  <a:srgbClr val="EAFF6A"/>
                </a:highlight>
                <a:latin typeface="DM Sans"/>
                <a:ea typeface="DM Sans"/>
                <a:cs typeface="DM Sans"/>
                <a:sym typeface="DM Sans"/>
              </a:rPr>
              <a:t> poder mantener los flex items en su eje, sin importar que las dimensiones de los mismos cambien.</a:t>
            </a:r>
            <a:endParaRPr sz="1350">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Con flex-wrap vamos a poder </a:t>
            </a:r>
            <a:r>
              <a:rPr b="1" lang="es" sz="1350">
                <a:solidFill>
                  <a:schemeClr val="dk1"/>
                </a:solidFill>
                <a:latin typeface="DM Sans"/>
                <a:ea typeface="DM Sans"/>
                <a:cs typeface="DM Sans"/>
                <a:sym typeface="DM Sans"/>
              </a:rPr>
              <a:t>especificar si queremos que los ítems puedan saltar a una nueva línea cuando el contenedor flexible se quede sin espacio</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Sus valores posibles son: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nowrap</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wrap</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wrap-reverse</a:t>
            </a:r>
            <a:endParaRPr sz="1350">
              <a:solidFill>
                <a:schemeClr val="dk1"/>
              </a:solidFill>
              <a:latin typeface="DM Sans"/>
              <a:ea typeface="DM Sans"/>
              <a:cs typeface="DM Sans"/>
              <a:sym typeface="DM Sans"/>
            </a:endParaRPr>
          </a:p>
        </p:txBody>
      </p:sp>
      <p:sp>
        <p:nvSpPr>
          <p:cNvPr id="956" name="Google Shape;956;p112"/>
          <p:cNvSpPr txBox="1"/>
          <p:nvPr/>
        </p:nvSpPr>
        <p:spPr>
          <a:xfrm>
            <a:off x="5179750" y="1478425"/>
            <a:ext cx="3434700" cy="2523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i="0" lang="es" sz="1350" u="none" cap="none" strike="noStrike">
                <a:solidFill>
                  <a:srgbClr val="800000"/>
                </a:solidFill>
                <a:latin typeface="Consolas"/>
                <a:ea typeface="Consolas"/>
                <a:cs typeface="Consolas"/>
                <a:sym typeface="Consolas"/>
              </a:rPr>
              <a:t>.padre-flex</a:t>
            </a:r>
            <a:r>
              <a:rPr i="0" lang="es" sz="1350" u="none" cap="none" strike="noStrike">
                <a:solidFill>
                  <a:srgbClr val="000000"/>
                </a:solidFill>
                <a:latin typeface="Consolas"/>
                <a:ea typeface="Consolas"/>
                <a:cs typeface="Consolas"/>
                <a:sym typeface="Consolas"/>
              </a:rPr>
              <a:t> {</a:t>
            </a:r>
            <a:endParaRPr i="0" sz="135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i="0" lang="es" sz="1350" u="none" cap="none" strike="noStrike">
                <a:solidFill>
                  <a:srgbClr val="FF0000"/>
                </a:solidFill>
                <a:latin typeface="Consolas"/>
                <a:ea typeface="Consolas"/>
                <a:cs typeface="Consolas"/>
                <a:sym typeface="Consolas"/>
              </a:rPr>
              <a:t>display</a:t>
            </a:r>
            <a:r>
              <a:rPr i="0" lang="es" sz="1350" u="none" cap="none" strike="noStrike">
                <a:solidFill>
                  <a:srgbClr val="000000"/>
                </a:solidFill>
                <a:latin typeface="Consolas"/>
                <a:ea typeface="Consolas"/>
                <a:cs typeface="Consolas"/>
                <a:sym typeface="Consolas"/>
              </a:rPr>
              <a:t>: </a:t>
            </a:r>
            <a:r>
              <a:rPr i="0" lang="es" sz="1350" u="none" cap="none" strike="noStrike">
                <a:solidFill>
                  <a:srgbClr val="0451A5"/>
                </a:solidFill>
                <a:latin typeface="Consolas"/>
                <a:ea typeface="Consolas"/>
                <a:cs typeface="Consolas"/>
                <a:sym typeface="Consolas"/>
              </a:rPr>
              <a:t>flex</a:t>
            </a:r>
            <a:r>
              <a:rPr i="0" lang="es" sz="1350" u="none" cap="none" strike="noStrike">
                <a:solidFill>
                  <a:srgbClr val="000000"/>
                </a:solidFill>
                <a:latin typeface="Consolas"/>
                <a:ea typeface="Consolas"/>
                <a:cs typeface="Consolas"/>
                <a:sym typeface="Consolas"/>
              </a:rPr>
              <a:t>;</a:t>
            </a:r>
            <a:endParaRPr i="0" sz="135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i="0" lang="es" sz="1350" u="none" cap="none" strike="noStrike">
                <a:solidFill>
                  <a:srgbClr val="FF0000"/>
                </a:solidFill>
                <a:latin typeface="Consolas"/>
                <a:ea typeface="Consolas"/>
                <a:cs typeface="Consolas"/>
                <a:sym typeface="Consolas"/>
              </a:rPr>
              <a:t>flex-</a:t>
            </a:r>
            <a:r>
              <a:rPr lang="es" sz="1350">
                <a:solidFill>
                  <a:srgbClr val="FF0000"/>
                </a:solidFill>
                <a:latin typeface="Consolas"/>
                <a:ea typeface="Consolas"/>
                <a:cs typeface="Consolas"/>
                <a:sym typeface="Consolas"/>
              </a:rPr>
              <a:t>wrap</a:t>
            </a:r>
            <a:r>
              <a:rPr i="0" lang="es" sz="1350" u="none" cap="none" strike="noStrike">
                <a:solidFill>
                  <a:srgbClr val="000000"/>
                </a:solidFill>
                <a:latin typeface="Consolas"/>
                <a:ea typeface="Consolas"/>
                <a:cs typeface="Consolas"/>
                <a:sym typeface="Consolas"/>
              </a:rPr>
              <a:t>: </a:t>
            </a:r>
            <a:r>
              <a:rPr lang="es" sz="1350">
                <a:solidFill>
                  <a:srgbClr val="0451A5"/>
                </a:solidFill>
                <a:latin typeface="Consolas"/>
                <a:ea typeface="Consolas"/>
                <a:cs typeface="Consolas"/>
                <a:sym typeface="Consolas"/>
              </a:rPr>
              <a:t>no-wrap</a:t>
            </a:r>
            <a:r>
              <a:rPr i="0" lang="es" sz="1350" u="none" cap="none" strike="noStrike">
                <a:solidFill>
                  <a:srgbClr val="000000"/>
                </a:solidFill>
                <a:latin typeface="Consolas"/>
                <a:ea typeface="Consolas"/>
                <a:cs typeface="Consolas"/>
                <a:sym typeface="Consolas"/>
              </a:rPr>
              <a:t>; </a:t>
            </a:r>
            <a:endParaRPr i="0" sz="1350" u="none" cap="none" strike="noStrike">
              <a:solidFill>
                <a:srgbClr val="000000"/>
              </a:solidFill>
              <a:latin typeface="Consolas"/>
              <a:ea typeface="Consolas"/>
              <a:cs typeface="Consolas"/>
              <a:sym typeface="Consolas"/>
            </a:endParaRPr>
          </a:p>
          <a:p>
            <a:pPr indent="457200" lvl="0" marL="0" marR="0" rtl="0" algn="l">
              <a:lnSpc>
                <a:spcPct val="150000"/>
              </a:lnSpc>
              <a:spcBef>
                <a:spcPts val="0"/>
              </a:spcBef>
              <a:spcAft>
                <a:spcPts val="0"/>
              </a:spcAft>
              <a:buNone/>
            </a:pPr>
            <a:r>
              <a:rPr i="0" lang="es" sz="1350" u="none" cap="none" strike="noStrike">
                <a:solidFill>
                  <a:srgbClr val="008000"/>
                </a:solidFill>
                <a:latin typeface="Consolas"/>
                <a:ea typeface="Consolas"/>
                <a:cs typeface="Consolas"/>
                <a:sym typeface="Consolas"/>
              </a:rPr>
              <a:t>/* predeterminado</a:t>
            </a:r>
            <a:r>
              <a:rPr i="0" lang="es" sz="1400" u="none" cap="none" strike="noStrike">
                <a:solidFill>
                  <a:srgbClr val="008000"/>
                </a:solidFill>
                <a:latin typeface="Consolas"/>
                <a:ea typeface="Consolas"/>
                <a:cs typeface="Consolas"/>
                <a:sym typeface="Consolas"/>
              </a:rPr>
              <a:t> */</a:t>
            </a:r>
            <a:endParaRPr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rPr i="0" lang="es" sz="1400" u="none" cap="none" strike="noStrike">
                <a:solidFill>
                  <a:srgbClr val="000000"/>
                </a:solidFill>
                <a:latin typeface="Consolas"/>
                <a:ea typeface="Consolas"/>
                <a:cs typeface="Consolas"/>
                <a:sym typeface="Consolas"/>
              </a:rPr>
              <a:t>}</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pic>
        <p:nvPicPr>
          <p:cNvPr id="961" name="Google Shape;961;p11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962" name="Google Shape;962;p113"/>
          <p:cNvSpPr txBox="1"/>
          <p:nvPr/>
        </p:nvSpPr>
        <p:spPr>
          <a:xfrm>
            <a:off x="1015675" y="4501775"/>
            <a:ext cx="3000000" cy="8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Resumen de Flex-wrap</a:t>
            </a:r>
            <a:endParaRPr sz="135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63" name="Google Shape;963;p113"/>
          <p:cNvPicPr preferRelativeResize="0"/>
          <p:nvPr/>
        </p:nvPicPr>
        <p:blipFill rotWithShape="1">
          <a:blip r:embed="rId4">
            <a:alphaModFix/>
          </a:blip>
          <a:srcRect b="0" l="0" r="0" t="0"/>
          <a:stretch/>
        </p:blipFill>
        <p:spPr>
          <a:xfrm>
            <a:off x="873538" y="312725"/>
            <a:ext cx="7396924" cy="401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